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9" r:id="rId17"/>
    <p:sldId id="271" r:id="rId18"/>
    <p:sldId id="272" r:id="rId19"/>
    <p:sldId id="273" r:id="rId20"/>
    <p:sldId id="274" r:id="rId21"/>
    <p:sldId id="275" r:id="rId22"/>
    <p:sldId id="276" r:id="rId23"/>
    <p:sldId id="277" r:id="rId24"/>
  </p:sldIdLst>
  <p:sldSz cx="12192000" cy="68580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E8CA"/>
          </a:solidFill>
        </a:fill>
      </a:tcStyle>
    </a:wholeTbl>
    <a:band2H>
      <a:tcTxStyle/>
      <a:tcStyle>
        <a:tcBdr/>
        <a:fill>
          <a:solidFill>
            <a:srgbClr val="FFF4E6"/>
          </a:solidFill>
        </a:fill>
      </a:tcStyle>
    </a:band2H>
    <a:firstCol>
      <a:tcTxStyle b="on"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E8CA"/>
          </a:solidFill>
        </a:fill>
      </a:tcStyle>
    </a:firstCol>
    <a:lastRow>
      <a:tcTxStyle b="on"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254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F4E6"/>
          </a:solidFill>
        </a:fill>
      </a:tcStyle>
    </a:lastRow>
    <a:firstRow>
      <a:tcTxStyle b="on"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F4E6"/>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0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000" b="1" i="0" u="none" strike="noStrike">
                <a:solidFill>
                  <a:srgbClr val="39387E"/>
                </a:solidFill>
                <a:latin typeface="Times New Roman"/>
              </a:defRPr>
            </a:pPr>
            <a:r>
              <a:rPr lang="en-US" sz="2000" b="1" i="0" u="none" strike="noStrike">
                <a:solidFill>
                  <a:srgbClr val="39387E"/>
                </a:solidFill>
                <a:latin typeface="Times New Roman"/>
              </a:rPr>
              <a:t> </a:t>
            </a:r>
          </a:p>
        </c:rich>
      </c:tx>
      <c:layout>
        <c:manualLayout>
          <c:xMode val="edge"/>
          <c:yMode val="edge"/>
          <c:x val="0.668767"/>
          <c:y val="0"/>
          <c:w val="1.08056E-2"/>
          <c:h val="0.135325"/>
        </c:manualLayout>
      </c:layout>
      <c:overlay val="1"/>
      <c:spPr>
        <a:noFill/>
        <a:effectLst/>
      </c:spPr>
    </c:title>
    <c:autoTitleDeleted val="0"/>
    <c:plotArea>
      <c:layout>
        <c:manualLayout>
          <c:layoutTarget val="inner"/>
          <c:xMode val="edge"/>
          <c:yMode val="edge"/>
          <c:x val="0.37589800000000001"/>
          <c:y val="0.135325"/>
          <c:w val="0.61910200000000004"/>
          <c:h val="0.77076699999999998"/>
        </c:manualLayout>
      </c:layout>
      <c:barChart>
        <c:barDir val="col"/>
        <c:grouping val="percentStacked"/>
        <c:varyColors val="0"/>
        <c:ser>
          <c:idx val="0"/>
          <c:order val="0"/>
          <c:tx>
            <c:strRef>
              <c:f>Sheet1!$A$2</c:f>
              <c:strCache>
                <c:ptCount val="1"/>
                <c:pt idx="0">
                  <c:v>COP Holders</c:v>
                </c:pt>
              </c:strCache>
            </c:strRef>
          </c:tx>
          <c:spPr>
            <a:solidFill>
              <a:srgbClr val="528E45"/>
            </a:solidFill>
            <a:ln w="12700" cap="flat">
              <a:noFill/>
              <a:miter lim="400000"/>
            </a:ln>
            <a:effectLst/>
          </c:spPr>
          <c:invertIfNegative val="0"/>
          <c:dLbls>
            <c:dLbl>
              <c:idx val="1"/>
              <c:tx>
                <c:rich>
                  <a:bodyPr/>
                  <a:lstStyle/>
                  <a:p>
                    <a:r>
                      <a:rPr lang="en-US" dirty="0"/>
                      <a:t>156074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CF7-4965-992E-427F760F32BC}"/>
                </c:ext>
              </c:extLst>
            </c:dLbl>
            <c:numFmt formatCode="0" sourceLinked="0"/>
            <c:spPr>
              <a:noFill/>
              <a:ln>
                <a:noFill/>
              </a:ln>
              <a:effectLst/>
            </c:spPr>
            <c:txPr>
              <a:bodyPr/>
              <a:lstStyle/>
              <a:p>
                <a:pPr>
                  <a:defRPr sz="1400" b="0" i="0" u="none" strike="noStrike">
                    <a:solidFill>
                      <a:srgbClr val="FFFFFF"/>
                    </a:solidFill>
                    <a:latin typeface="Times New Roman"/>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1949</c:v>
                </c:pt>
                <c:pt idx="1">
                  <c:v>2023</c:v>
                </c:pt>
              </c:strCache>
            </c:strRef>
          </c:cat>
          <c:val>
            <c:numRef>
              <c:f>Sheet1!$B$2:$C$2</c:f>
              <c:numCache>
                <c:formatCode>General</c:formatCode>
                <c:ptCount val="2"/>
                <c:pt idx="0">
                  <c:v>1148</c:v>
                </c:pt>
                <c:pt idx="1">
                  <c:v>148553</c:v>
                </c:pt>
              </c:numCache>
            </c:numRef>
          </c:val>
          <c:extLst>
            <c:ext xmlns:c16="http://schemas.microsoft.com/office/drawing/2014/chart" uri="{C3380CC4-5D6E-409C-BE32-E72D297353CC}">
              <c16:uniqueId val="{00000000-3E3D-E64E-9F7B-F9A8CCA8426D}"/>
            </c:ext>
          </c:extLst>
        </c:ser>
        <c:ser>
          <c:idx val="1"/>
          <c:order val="1"/>
          <c:tx>
            <c:strRef>
              <c:f>Sheet1!$A$3</c:f>
              <c:strCache>
                <c:ptCount val="1"/>
                <c:pt idx="0">
                  <c:v>Non-COP Holders</c:v>
                </c:pt>
              </c:strCache>
            </c:strRef>
          </c:tx>
          <c:spPr>
            <a:solidFill>
              <a:srgbClr val="F7941D"/>
            </a:solidFill>
            <a:ln w="12700" cap="flat">
              <a:noFill/>
              <a:miter lim="400000"/>
            </a:ln>
            <a:effectLst/>
          </c:spPr>
          <c:invertIfNegative val="0"/>
          <c:dLbls>
            <c:dLbl>
              <c:idx val="1"/>
              <c:tx>
                <c:rich>
                  <a:bodyPr/>
                  <a:lstStyle/>
                  <a:p>
                    <a:r>
                      <a:rPr lang="en-US" dirty="0"/>
                      <a:t>228120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CF7-4965-992E-427F760F32BC}"/>
                </c:ext>
              </c:extLst>
            </c:dLbl>
            <c:numFmt formatCode="0" sourceLinked="0"/>
            <c:spPr>
              <a:noFill/>
              <a:ln>
                <a:noFill/>
              </a:ln>
              <a:effectLst/>
            </c:spPr>
            <c:txPr>
              <a:bodyPr/>
              <a:lstStyle/>
              <a:p>
                <a:pPr>
                  <a:defRPr sz="1400" b="0" i="0" u="none" strike="noStrike">
                    <a:solidFill>
                      <a:srgbClr val="FFFFFF"/>
                    </a:solidFill>
                    <a:latin typeface="Times New Roman"/>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1949</c:v>
                </c:pt>
                <c:pt idx="1">
                  <c:v>2023</c:v>
                </c:pt>
              </c:strCache>
            </c:strRef>
          </c:cat>
          <c:val>
            <c:numRef>
              <c:f>Sheet1!$B$3:$C$3</c:f>
              <c:numCache>
                <c:formatCode>General</c:formatCode>
                <c:ptCount val="2"/>
                <c:pt idx="0">
                  <c:v>537</c:v>
                </c:pt>
                <c:pt idx="1">
                  <c:v>218876</c:v>
                </c:pt>
              </c:numCache>
            </c:numRef>
          </c:val>
          <c:extLst>
            <c:ext xmlns:c16="http://schemas.microsoft.com/office/drawing/2014/chart" uri="{C3380CC4-5D6E-409C-BE32-E72D297353CC}">
              <c16:uniqueId val="{00000001-3E3D-E64E-9F7B-F9A8CCA8426D}"/>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500" b="0" i="0" u="none" strike="noStrike">
                <a:solidFill>
                  <a:srgbClr val="39387E"/>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one"/>
        <c:spPr>
          <a:ln w="12700" cap="flat">
            <a:noFill/>
            <a:prstDash val="solid"/>
            <a:miter lim="800000"/>
          </a:ln>
        </c:spPr>
        <c:txPr>
          <a:bodyPr rot="0"/>
          <a:lstStyle/>
          <a:p>
            <a:pPr>
              <a:defRPr sz="1400" b="0" i="0" u="none" strike="noStrike">
                <a:solidFill>
                  <a:srgbClr val="000000"/>
                </a:solidFill>
                <a:latin typeface="Times New Roman"/>
              </a:defRPr>
            </a:pPr>
            <a:endParaRPr lang="en-US"/>
          </a:p>
        </c:txPr>
        <c:crossAx val="2094734552"/>
        <c:crosses val="autoZero"/>
        <c:crossBetween val="between"/>
        <c:majorUnit val="0.25"/>
        <c:minorUnit val="0.125"/>
      </c:valAx>
      <c:spPr>
        <a:noFill/>
        <a:ln w="12700" cap="flat">
          <a:noFill/>
          <a:miter lim="400000"/>
        </a:ln>
        <a:effectLst/>
      </c:spPr>
    </c:plotArea>
    <c:legend>
      <c:legendPos val="l"/>
      <c:layout>
        <c:manualLayout>
          <c:xMode val="edge"/>
          <c:yMode val="edge"/>
          <c:x val="0"/>
          <c:y val="0.290746"/>
          <c:w val="0.363068"/>
          <c:h val="0.14671799999999999"/>
        </c:manualLayout>
      </c:layout>
      <c:overlay val="1"/>
      <c:spPr>
        <a:noFill/>
        <a:ln w="12700" cap="flat">
          <a:noFill/>
          <a:miter lim="400000"/>
        </a:ln>
        <a:effectLst/>
      </c:spPr>
      <c:txPr>
        <a:bodyPr rot="0"/>
        <a:lstStyle/>
        <a:p>
          <a:pPr>
            <a:defRPr sz="1600" b="0" i="0" u="none" strike="noStrike">
              <a:solidFill>
                <a:srgbClr val="595959"/>
              </a:solidFill>
              <a:latin typeface="Times New Roman"/>
            </a:defRPr>
          </a:pPr>
          <a:endParaRPr lang="en-US"/>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lgn="ctr">
              <a:defRPr sz="2200" b="1" i="0" u="none" strike="noStrike">
                <a:solidFill>
                  <a:srgbClr val="203864"/>
                </a:solidFill>
                <a:latin typeface="Times New Roman"/>
              </a:defRPr>
            </a:pPr>
            <a:r>
              <a:rPr lang="en-US" sz="2200" b="1" i="0" u="none" strike="noStrike" dirty="0">
                <a:solidFill>
                  <a:srgbClr val="203864"/>
                </a:solidFill>
                <a:latin typeface="Times New Roman"/>
              </a:rPr>
              <a:t> UDIN-STATISTICS (</a:t>
            </a:r>
            <a:r>
              <a:rPr lang="en-US" sz="2200" b="1" i="0" u="none" strike="noStrike" baseline="0" dirty="0">
                <a:solidFill>
                  <a:srgbClr val="203864"/>
                </a:solidFill>
                <a:latin typeface="Times New Roman"/>
              </a:rPr>
              <a:t>As on Date) </a:t>
            </a:r>
            <a:endParaRPr lang="en-US" sz="2200" b="1" i="0" u="none" strike="noStrike" dirty="0">
              <a:solidFill>
                <a:srgbClr val="203864"/>
              </a:solidFill>
              <a:latin typeface="Times New Roman"/>
            </a:endParaRPr>
          </a:p>
        </c:rich>
      </c:tx>
      <c:layout>
        <c:manualLayout>
          <c:xMode val="edge"/>
          <c:yMode val="edge"/>
          <c:x val="0"/>
          <c:y val="4.8264311859368726E-2"/>
          <c:w val="1"/>
          <c:h val="0.232404"/>
        </c:manualLayout>
      </c:layout>
      <c:overlay val="1"/>
      <c:spPr>
        <a:noFill/>
        <a:effectLst/>
      </c:spPr>
    </c:title>
    <c:autoTitleDeleted val="0"/>
    <c:plotArea>
      <c:layout>
        <c:manualLayout>
          <c:layoutTarget val="inner"/>
          <c:xMode val="edge"/>
          <c:yMode val="edge"/>
          <c:x val="2.5147599999999999E-2"/>
          <c:y val="0.232404"/>
          <c:w val="0.96985200000000005"/>
          <c:h val="0.67667200000000005"/>
        </c:manualLayout>
      </c:layout>
      <c:barChart>
        <c:barDir val="col"/>
        <c:grouping val="clustered"/>
        <c:varyColors val="0"/>
        <c:ser>
          <c:idx val="0"/>
          <c:order val="0"/>
          <c:tx>
            <c:v>Series 1</c:v>
          </c:tx>
          <c:spPr>
            <a:solidFill>
              <a:srgbClr val="39387E"/>
            </a:solidFill>
            <a:ln w="9525" cap="flat">
              <a:solidFill>
                <a:srgbClr val="FFFFFF">
                  <a:alpha val="50000"/>
                </a:srgbClr>
              </a:solidFill>
              <a:prstDash val="solid"/>
              <a:round/>
            </a:ln>
            <a:effectLst/>
          </c:spPr>
          <c:invertIfNegative val="0"/>
          <c:dPt>
            <c:idx val="0"/>
            <c:invertIfNegative val="1"/>
            <c:bubble3D val="0"/>
            <c:extLst>
              <c:ext xmlns:c16="http://schemas.microsoft.com/office/drawing/2014/chart" uri="{C3380CC4-5D6E-409C-BE32-E72D297353CC}">
                <c16:uniqueId val="{00000000-5DDD-4AED-8E44-08B7E3758E3F}"/>
              </c:ext>
            </c:extLst>
          </c:dPt>
          <c:dPt>
            <c:idx val="1"/>
            <c:invertIfNegative val="1"/>
            <c:bubble3D val="0"/>
            <c:extLst>
              <c:ext xmlns:c16="http://schemas.microsoft.com/office/drawing/2014/chart" uri="{C3380CC4-5D6E-409C-BE32-E72D297353CC}">
                <c16:uniqueId val="{00000001-5DDD-4AED-8E44-08B7E3758E3F}"/>
              </c:ext>
            </c:extLst>
          </c:dPt>
          <c:dPt>
            <c:idx val="2"/>
            <c:invertIfNegative val="1"/>
            <c:bubble3D val="0"/>
            <c:extLst>
              <c:ext xmlns:c16="http://schemas.microsoft.com/office/drawing/2014/chart" uri="{C3380CC4-5D6E-409C-BE32-E72D297353CC}">
                <c16:uniqueId val="{00000002-5DDD-4AED-8E44-08B7E3758E3F}"/>
              </c:ext>
            </c:extLst>
          </c:dPt>
          <c:dLbls>
            <c:dLbl>
              <c:idx val="0"/>
              <c:layout>
                <c:manualLayout>
                  <c:x val="-8.3529927767753316E-3"/>
                  <c:y val="3.4352145890941361E-3"/>
                </c:manualLayout>
              </c:layout>
              <c:tx>
                <c:rich>
                  <a:bodyPr/>
                  <a:lstStyle/>
                  <a:p>
                    <a:pPr>
                      <a:defRPr sz="1400" b="1" i="0" u="none" strike="noStrike">
                        <a:solidFill>
                          <a:srgbClr val="38377E"/>
                        </a:solidFill>
                        <a:latin typeface="Times New Roman"/>
                      </a:defRPr>
                    </a:pPr>
                    <a:r>
                      <a:rPr lang="en-US" sz="1400" dirty="0"/>
                      <a:t>1,43,576</a:t>
                    </a:r>
                  </a:p>
                </c:rich>
              </c:tx>
              <c:numFmt formatCode="0" sourceLinked="0"/>
              <c:spPr/>
              <c:dLblPos val="outEnd"/>
              <c:showLegendKey val="0"/>
              <c:showVal val="1"/>
              <c:showCatName val="0"/>
              <c:showSerName val="0"/>
              <c:showPercent val="0"/>
              <c:showBubbleSize val="0"/>
              <c:extLst>
                <c:ext xmlns:c15="http://schemas.microsoft.com/office/drawing/2012/chart" uri="{CE6537A1-D6FC-4f65-9D91-7224C49458BB}">
                  <c15:layout>
                    <c:manualLayout>
                      <c:w val="0.15154715466435251"/>
                      <c:h val="6.1797028543765439E-2"/>
                    </c:manualLayout>
                  </c15:layout>
                  <c15:showDataLabelsRange val="0"/>
                </c:ext>
                <c:ext xmlns:c16="http://schemas.microsoft.com/office/drawing/2014/chart" uri="{C3380CC4-5D6E-409C-BE32-E72D297353CC}">
                  <c16:uniqueId val="{00000000-5DDD-4AED-8E44-08B7E3758E3F}"/>
                </c:ext>
              </c:extLst>
            </c:dLbl>
            <c:dLbl>
              <c:idx val="1"/>
              <c:layout>
                <c:manualLayout>
                  <c:x val="0"/>
                  <c:y val="-1.6168252139079565E-2"/>
                </c:manualLayout>
              </c:layout>
              <c:tx>
                <c:rich>
                  <a:bodyPr/>
                  <a:lstStyle/>
                  <a:p>
                    <a:pPr>
                      <a:defRPr sz="1400" b="1" i="0" u="none" strike="noStrike">
                        <a:solidFill>
                          <a:srgbClr val="38377E"/>
                        </a:solidFill>
                        <a:latin typeface="Times New Roman"/>
                      </a:defRPr>
                    </a:pPr>
                    <a:r>
                      <a:rPr lang="en-US" sz="1400" dirty="0"/>
                      <a:t>6,29,77,586</a:t>
                    </a:r>
                  </a:p>
                </c:rich>
              </c:tx>
              <c:numFmt formatCode="0" sourceLinked="0"/>
              <c:spPr/>
              <c:dLblPos val="outEnd"/>
              <c:showLegendKey val="0"/>
              <c:showVal val="1"/>
              <c:showCatName val="0"/>
              <c:showSerName val="0"/>
              <c:showPercent val="0"/>
              <c:showBubbleSize val="0"/>
              <c:extLst>
                <c:ext xmlns:c15="http://schemas.microsoft.com/office/drawing/2012/chart" uri="{CE6537A1-D6FC-4f65-9D91-7224C49458BB}">
                  <c15:layout>
                    <c:manualLayout>
                      <c:w val="0.22970730136132173"/>
                      <c:h val="5.8084389169967839E-2"/>
                    </c:manualLayout>
                  </c15:layout>
                  <c15:showDataLabelsRange val="0"/>
                </c:ext>
                <c:ext xmlns:c16="http://schemas.microsoft.com/office/drawing/2014/chart" uri="{C3380CC4-5D6E-409C-BE32-E72D297353CC}">
                  <c16:uniqueId val="{00000001-5DDD-4AED-8E44-08B7E3758E3F}"/>
                </c:ext>
              </c:extLst>
            </c:dLbl>
            <c:dLbl>
              <c:idx val="2"/>
              <c:layout>
                <c:manualLayout>
                  <c:x val="-4.7731387295859087E-3"/>
                  <c:y val="-3.82664955929216E-4"/>
                </c:manualLayout>
              </c:layout>
              <c:tx>
                <c:rich>
                  <a:bodyPr/>
                  <a:lstStyle/>
                  <a:p>
                    <a:pPr>
                      <a:defRPr sz="1100" b="1" i="0" u="none" strike="noStrike">
                        <a:solidFill>
                          <a:srgbClr val="38377E"/>
                        </a:solidFill>
                        <a:latin typeface="Times New Roman"/>
                      </a:defRPr>
                    </a:pPr>
                    <a:r>
                      <a:rPr lang="en-US" sz="1400" dirty="0"/>
                      <a:t>1,84,52,520</a:t>
                    </a:r>
                  </a:p>
                </c:rich>
              </c:tx>
              <c:numFmt formatCode="0" sourceLinked="0"/>
              <c:spPr/>
              <c:dLblPos val="outEnd"/>
              <c:showLegendKey val="0"/>
              <c:showVal val="1"/>
              <c:showCatName val="0"/>
              <c:showSerName val="0"/>
              <c:showPercent val="0"/>
              <c:showBubbleSize val="0"/>
              <c:extLst>
                <c:ext xmlns:c15="http://schemas.microsoft.com/office/drawing/2012/chart" uri="{CE6537A1-D6FC-4f65-9D91-7224C49458BB}">
                  <c15:layout>
                    <c:manualLayout>
                      <c:w val="0.23925357882049353"/>
                      <c:h val="5.0659110422372658E-2"/>
                    </c:manualLayout>
                  </c15:layout>
                  <c15:showDataLabelsRange val="0"/>
                </c:ext>
                <c:ext xmlns:c16="http://schemas.microsoft.com/office/drawing/2014/chart" uri="{C3380CC4-5D6E-409C-BE32-E72D297353CC}">
                  <c16:uniqueId val="{00000002-5DDD-4AED-8E44-08B7E3758E3F}"/>
                </c:ext>
              </c:extLst>
            </c:dLbl>
            <c:numFmt formatCode="0" sourceLinked="0"/>
            <c:spPr>
              <a:noFill/>
              <a:ln>
                <a:noFill/>
              </a:ln>
              <a:effectLst/>
            </c:spPr>
            <c:txPr>
              <a:bodyPr/>
              <a:lstStyle/>
              <a:p>
                <a:pPr>
                  <a:defRPr sz="1100" b="1" i="0" u="none" strike="noStrike">
                    <a:solidFill>
                      <a:srgbClr val="38377E"/>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
              <c:pt idx="0">
                <c:v>Registered Cas</c:v>
              </c:pt>
              <c:pt idx="1">
                <c:v>UDIN Generated</c:v>
              </c:pt>
              <c:pt idx="2">
                <c:v>verified Udins</c:v>
              </c:pt>
            </c:strLit>
          </c:cat>
          <c:val>
            <c:numLit>
              <c:formatCode>General</c:formatCode>
              <c:ptCount val="3"/>
              <c:pt idx="0">
                <c:v>140000</c:v>
              </c:pt>
              <c:pt idx="1">
                <c:v>51500000</c:v>
              </c:pt>
              <c:pt idx="2">
                <c:v>6550000</c:v>
              </c:pt>
            </c:numLit>
          </c:val>
          <c:extLst>
            <c:ext xmlns:c16="http://schemas.microsoft.com/office/drawing/2014/chart" uri="{C3380CC4-5D6E-409C-BE32-E72D297353CC}">
              <c16:uniqueId val="{00000000-127E-FC49-AD39-2F52D931C98B}"/>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nchor="ctr" anchorCtr="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15000000"/>
        <c:minorUnit val="7500000"/>
      </c:valAx>
      <c:spPr>
        <a:noFill/>
        <a:ln w="12700" cap="flat">
          <a:noFill/>
          <a:miter lim="400000"/>
        </a:ln>
        <a:effectLst/>
      </c:spPr>
    </c:plotArea>
    <c:plotVisOnly val="1"/>
    <c:dispBlanksAs val="gap"/>
    <c:showDLblsOverMax val="1"/>
  </c:chart>
  <c:spPr>
    <a:solidFill>
      <a:srgbClr val="D9D9D9"/>
    </a:solidFill>
    <a:ln w="12700" cap="flat">
      <a:solidFill>
        <a:srgbClr val="BFBFBF"/>
      </a:solidFill>
      <a:prstDash val="solid"/>
      <a:round/>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2200" b="1" i="0" u="none" strike="noStrike">
                <a:solidFill>
                  <a:srgbClr val="404040"/>
                </a:solidFill>
                <a:latin typeface="Times New Roman"/>
              </a:defRPr>
            </a:pPr>
            <a:r>
              <a:rPr lang="en-US" sz="2200" b="1" i="0" u="none" strike="noStrike">
                <a:solidFill>
                  <a:srgbClr val="404040"/>
                </a:solidFill>
                <a:latin typeface="Times New Roman"/>
              </a:rPr>
              <a:t>No. of Meetings</a:t>
            </a:r>
          </a:p>
        </c:rich>
      </c:tx>
      <c:layout>
        <c:manualLayout>
          <c:xMode val="edge"/>
          <c:yMode val="edge"/>
          <c:x val="0.29655999999999999"/>
          <c:y val="0"/>
          <c:w val="0.40687899999999999"/>
          <c:h val="0.218526"/>
        </c:manualLayout>
      </c:layout>
      <c:overlay val="1"/>
      <c:spPr>
        <a:noFill/>
        <a:effectLst/>
      </c:spPr>
    </c:title>
    <c:autoTitleDeleted val="0"/>
    <c:plotArea>
      <c:layout>
        <c:manualLayout>
          <c:layoutTarget val="inner"/>
          <c:xMode val="edge"/>
          <c:yMode val="edge"/>
          <c:x val="2.9117299999999999E-2"/>
          <c:y val="0.218526"/>
          <c:w val="0.96588300000000005"/>
          <c:h val="0.67270099999999999"/>
        </c:manualLayout>
      </c:layout>
      <c:barChart>
        <c:barDir val="col"/>
        <c:grouping val="clustered"/>
        <c:varyColors val="0"/>
        <c:ser>
          <c:idx val="0"/>
          <c:order val="0"/>
          <c:tx>
            <c:strRef>
              <c:f>Sheet1!$A$2</c:f>
              <c:strCache>
                <c:ptCount val="1"/>
                <c:pt idx="0">
                  <c:v>No. of Meetings</c:v>
                </c:pt>
              </c:strCache>
            </c:strRef>
          </c:tx>
          <c:spPr>
            <a:solidFill>
              <a:srgbClr val="F7941D"/>
            </a:solidFill>
            <a:ln w="9525" cap="flat">
              <a:solidFill>
                <a:srgbClr val="FFFFFF">
                  <a:alpha val="50000"/>
                </a:srgbClr>
              </a:solidFill>
              <a:prstDash val="solid"/>
              <a:round/>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7</c:v>
                </c:pt>
                <c:pt idx="1">
                  <c:v>12</c:v>
                </c:pt>
                <c:pt idx="2">
                  <c:v>10</c:v>
                </c:pt>
                <c:pt idx="3">
                  <c:v>19</c:v>
                </c:pt>
                <c:pt idx="4">
                  <c:v>13</c:v>
                </c:pt>
                <c:pt idx="5">
                  <c:v>29</c:v>
                </c:pt>
                <c:pt idx="6">
                  <c:v>27</c:v>
                </c:pt>
                <c:pt idx="7">
                  <c:v>35</c:v>
                </c:pt>
                <c:pt idx="8">
                  <c:v>61</c:v>
                </c:pt>
              </c:numCache>
            </c:numRef>
          </c:val>
          <c:extLst>
            <c:ext xmlns:c16="http://schemas.microsoft.com/office/drawing/2014/chart" uri="{C3380CC4-5D6E-409C-BE32-E72D297353CC}">
              <c16:uniqueId val="{00000000-B0F6-B649-B81E-F0F02B009E5F}"/>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17.5"/>
        <c:minorUnit val="8.75"/>
      </c:valAx>
      <c:spPr>
        <a:noFill/>
        <a:ln w="12700" cap="flat">
          <a:noFill/>
          <a:miter lim="400000"/>
        </a:ln>
        <a:effectLst/>
      </c:spPr>
    </c:plotArea>
    <c:plotVisOnly val="1"/>
    <c:dispBlanksAs val="gap"/>
    <c:showDLblsOverMax val="1"/>
  </c:chart>
  <c:spPr>
    <a:solidFill>
      <a:srgbClr val="D9D9D9"/>
    </a:solidFill>
    <a:ln w="12700" cap="flat">
      <a:solidFill>
        <a:srgbClr val="BFBFBF"/>
      </a:solidFill>
      <a:prstDash val="solid"/>
      <a:round/>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2200" b="1" i="0" u="none" strike="noStrike">
                <a:solidFill>
                  <a:srgbClr val="404040"/>
                </a:solidFill>
                <a:latin typeface="Times New Roman"/>
              </a:defRPr>
            </a:pPr>
            <a:r>
              <a:rPr lang="en-US" sz="2200" b="1" i="0" u="none" strike="noStrike">
                <a:solidFill>
                  <a:srgbClr val="404040"/>
                </a:solidFill>
                <a:latin typeface="Times New Roman"/>
              </a:rPr>
              <a:t>PFO considered</a:t>
            </a:r>
          </a:p>
        </c:rich>
      </c:tx>
      <c:layout>
        <c:manualLayout>
          <c:xMode val="edge"/>
          <c:yMode val="edge"/>
          <c:x val="0.30372300000000002"/>
          <c:y val="0"/>
          <c:w val="0.39255400000000001"/>
          <c:h val="0.21859700000000001"/>
        </c:manualLayout>
      </c:layout>
      <c:overlay val="1"/>
      <c:spPr>
        <a:noFill/>
        <a:effectLst/>
      </c:spPr>
    </c:title>
    <c:autoTitleDeleted val="0"/>
    <c:plotArea>
      <c:layout>
        <c:manualLayout>
          <c:layoutTarget val="inner"/>
          <c:xMode val="edge"/>
          <c:yMode val="edge"/>
          <c:x val="2.7406400000000001E-2"/>
          <c:y val="0.21859700000000001"/>
          <c:w val="0.96759399999999995"/>
          <c:h val="0.67259800000000003"/>
        </c:manualLayout>
      </c:layout>
      <c:barChart>
        <c:barDir val="col"/>
        <c:grouping val="clustered"/>
        <c:varyColors val="0"/>
        <c:ser>
          <c:idx val="0"/>
          <c:order val="0"/>
          <c:tx>
            <c:strRef>
              <c:f>Sheet1!$A$2</c:f>
              <c:strCache>
                <c:ptCount val="1"/>
                <c:pt idx="0">
                  <c:v>PFO considered</c:v>
                </c:pt>
              </c:strCache>
            </c:strRef>
          </c:tx>
          <c:spPr>
            <a:solidFill>
              <a:srgbClr val="528E45"/>
            </a:solidFill>
            <a:ln w="9525" cap="flat">
              <a:solidFill>
                <a:srgbClr val="FFFFFF">
                  <a:alpha val="50000"/>
                </a:srgbClr>
              </a:solidFill>
              <a:prstDash val="solid"/>
              <a:round/>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62</c:v>
                </c:pt>
                <c:pt idx="1">
                  <c:v>175</c:v>
                </c:pt>
                <c:pt idx="2">
                  <c:v>142</c:v>
                </c:pt>
                <c:pt idx="3">
                  <c:v>524</c:v>
                </c:pt>
                <c:pt idx="4">
                  <c:v>383</c:v>
                </c:pt>
                <c:pt idx="5">
                  <c:v>161</c:v>
                </c:pt>
                <c:pt idx="6">
                  <c:v>187</c:v>
                </c:pt>
                <c:pt idx="7">
                  <c:v>63</c:v>
                </c:pt>
                <c:pt idx="8">
                  <c:v>312</c:v>
                </c:pt>
              </c:numCache>
            </c:numRef>
          </c:val>
          <c:extLst>
            <c:ext xmlns:c16="http://schemas.microsoft.com/office/drawing/2014/chart" uri="{C3380CC4-5D6E-409C-BE32-E72D297353CC}">
              <c16:uniqueId val="{00000000-CA53-F94C-A059-F14D2CEBEC93}"/>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150"/>
        <c:minorUnit val="75"/>
      </c:valAx>
      <c:spPr>
        <a:noFill/>
        <a:ln w="12700" cap="flat">
          <a:noFill/>
          <a:miter lim="400000"/>
        </a:ln>
        <a:effectLst/>
      </c:spPr>
    </c:plotArea>
    <c:plotVisOnly val="1"/>
    <c:dispBlanksAs val="gap"/>
    <c:showDLblsOverMax val="1"/>
  </c:chart>
  <c:spPr>
    <a:solidFill>
      <a:srgbClr val="D9D9D9"/>
    </a:solidFill>
    <a:ln w="12700" cap="flat">
      <a:solidFill>
        <a:srgbClr val="BFBFBF"/>
      </a:solidFill>
      <a:prstDash val="solid"/>
      <a:round/>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2200" b="1" i="0" u="none" strike="noStrike">
                <a:solidFill>
                  <a:srgbClr val="404040"/>
                </a:solidFill>
                <a:latin typeface="Times New Roman"/>
              </a:defRPr>
            </a:pPr>
            <a:r>
              <a:rPr lang="en-US" sz="2200" b="1" i="0" u="none" strike="noStrike">
                <a:solidFill>
                  <a:srgbClr val="404040"/>
                </a:solidFill>
                <a:latin typeface="Times New Roman"/>
              </a:rPr>
              <a:t>Hearing Concluded</a:t>
            </a:r>
          </a:p>
        </c:rich>
      </c:tx>
      <c:layout>
        <c:manualLayout>
          <c:xMode val="edge"/>
          <c:yMode val="edge"/>
          <c:x val="0.24582999999999999"/>
          <c:y val="0"/>
          <c:w val="0.50833899999999999"/>
          <c:h val="0.24573200000000001"/>
        </c:manualLayout>
      </c:layout>
      <c:overlay val="1"/>
      <c:spPr>
        <a:noFill/>
        <a:effectLst/>
      </c:spPr>
    </c:title>
    <c:autoTitleDeleted val="0"/>
    <c:plotArea>
      <c:layout>
        <c:manualLayout>
          <c:layoutTarget val="inner"/>
          <c:xMode val="edge"/>
          <c:yMode val="edge"/>
          <c:x val="2.9117299999999999E-2"/>
          <c:y val="0.24573200000000001"/>
          <c:w val="0.96588300000000005"/>
          <c:h val="0.63350899999999999"/>
        </c:manualLayout>
      </c:layout>
      <c:barChart>
        <c:barDir val="col"/>
        <c:grouping val="clustered"/>
        <c:varyColors val="0"/>
        <c:ser>
          <c:idx val="0"/>
          <c:order val="0"/>
          <c:tx>
            <c:strRef>
              <c:f>Sheet1!$A$2</c:f>
              <c:strCache>
                <c:ptCount val="1"/>
                <c:pt idx="0">
                  <c:v>Hearing Concluded</c:v>
                </c:pt>
              </c:strCache>
            </c:strRef>
          </c:tx>
          <c:spPr>
            <a:solidFill>
              <a:srgbClr val="089FDA"/>
            </a:solidFill>
            <a:ln w="9525" cap="flat">
              <a:solidFill>
                <a:srgbClr val="FFFFFF">
                  <a:alpha val="50000"/>
                </a:srgbClr>
              </a:solidFill>
              <a:prstDash val="solid"/>
              <a:round/>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9</c:v>
                </c:pt>
                <c:pt idx="1">
                  <c:v>17</c:v>
                </c:pt>
                <c:pt idx="2">
                  <c:v>30</c:v>
                </c:pt>
                <c:pt idx="3">
                  <c:v>58</c:v>
                </c:pt>
                <c:pt idx="4">
                  <c:v>45</c:v>
                </c:pt>
                <c:pt idx="5">
                  <c:v>119</c:v>
                </c:pt>
                <c:pt idx="6">
                  <c:v>52</c:v>
                </c:pt>
                <c:pt idx="7">
                  <c:v>38</c:v>
                </c:pt>
                <c:pt idx="8">
                  <c:v>51</c:v>
                </c:pt>
              </c:numCache>
            </c:numRef>
          </c:val>
          <c:extLst>
            <c:ext xmlns:c16="http://schemas.microsoft.com/office/drawing/2014/chart" uri="{C3380CC4-5D6E-409C-BE32-E72D297353CC}">
              <c16:uniqueId val="{00000000-F2A9-4748-AB1E-CF117BAD6C24}"/>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30"/>
        <c:minorUnit val="15"/>
      </c:valAx>
      <c:spPr>
        <a:noFill/>
        <a:ln w="12700" cap="flat">
          <a:noFill/>
          <a:miter lim="400000"/>
        </a:ln>
        <a:effectLst/>
      </c:spPr>
    </c:plotArea>
    <c:plotVisOnly val="1"/>
    <c:dispBlanksAs val="gap"/>
    <c:showDLblsOverMax val="1"/>
  </c:chart>
  <c:spPr>
    <a:solidFill>
      <a:srgbClr val="D9D9D9"/>
    </a:solidFill>
    <a:ln w="12700" cap="flat">
      <a:solidFill>
        <a:srgbClr val="BFBFBF"/>
      </a:solidFill>
      <a:prstDash val="solid"/>
      <a:round/>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2200" b="1" i="0" u="none" strike="noStrike">
                <a:solidFill>
                  <a:srgbClr val="404040"/>
                </a:solidFill>
                <a:latin typeface="Times New Roman"/>
              </a:defRPr>
            </a:pPr>
            <a:r>
              <a:rPr lang="en-US" sz="2200" b="1" i="0" u="none" strike="noStrike">
                <a:solidFill>
                  <a:srgbClr val="404040"/>
                </a:solidFill>
                <a:latin typeface="Times New Roman"/>
              </a:rPr>
              <a:t>Punishment Awarded</a:t>
            </a:r>
          </a:p>
        </c:rich>
      </c:tx>
      <c:layout>
        <c:manualLayout>
          <c:xMode val="edge"/>
          <c:yMode val="edge"/>
          <c:x val="0.23377300000000001"/>
          <c:y val="0"/>
          <c:w val="0.53245399999999998"/>
          <c:h val="0.24582200000000001"/>
        </c:manualLayout>
      </c:layout>
      <c:overlay val="1"/>
      <c:spPr>
        <a:noFill/>
        <a:effectLst/>
      </c:spPr>
    </c:title>
    <c:autoTitleDeleted val="0"/>
    <c:plotArea>
      <c:layout>
        <c:manualLayout>
          <c:layoutTarget val="inner"/>
          <c:xMode val="edge"/>
          <c:yMode val="edge"/>
          <c:x val="2.7402300000000001E-2"/>
          <c:y val="0.24582200000000001"/>
          <c:w val="0.96759799999999996"/>
          <c:h val="0.63337900000000003"/>
        </c:manualLayout>
      </c:layout>
      <c:barChart>
        <c:barDir val="col"/>
        <c:grouping val="clustered"/>
        <c:varyColors val="0"/>
        <c:ser>
          <c:idx val="0"/>
          <c:order val="0"/>
          <c:tx>
            <c:strRef>
              <c:f>Sheet1!$A$2</c:f>
              <c:strCache>
                <c:ptCount val="1"/>
                <c:pt idx="0">
                  <c:v>Punishment Awarded</c:v>
                </c:pt>
              </c:strCache>
            </c:strRef>
          </c:tx>
          <c:spPr>
            <a:solidFill>
              <a:srgbClr val="39387E"/>
            </a:solidFill>
            <a:ln w="9525" cap="flat">
              <a:solidFill>
                <a:srgbClr val="FFFFFF">
                  <a:alpha val="50000"/>
                </a:srgbClr>
              </a:solidFill>
              <a:prstDash val="solid"/>
              <a:round/>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14</c:v>
                </c:pt>
                <c:pt idx="1">
                  <c:v>7</c:v>
                </c:pt>
                <c:pt idx="2">
                  <c:v>8</c:v>
                </c:pt>
                <c:pt idx="3">
                  <c:v>8</c:v>
                </c:pt>
                <c:pt idx="4">
                  <c:v>25</c:v>
                </c:pt>
                <c:pt idx="5">
                  <c:v>38</c:v>
                </c:pt>
                <c:pt idx="6">
                  <c:v>40</c:v>
                </c:pt>
                <c:pt idx="7">
                  <c:v>46</c:v>
                </c:pt>
                <c:pt idx="8">
                  <c:v>12</c:v>
                </c:pt>
              </c:numCache>
            </c:numRef>
          </c:val>
          <c:extLst>
            <c:ext xmlns:c16="http://schemas.microsoft.com/office/drawing/2014/chart" uri="{C3380CC4-5D6E-409C-BE32-E72D297353CC}">
              <c16:uniqueId val="{00000000-5B19-CF45-9A3B-CB855D1F25A6}"/>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12.5"/>
        <c:minorUnit val="6.25"/>
      </c:valAx>
      <c:spPr>
        <a:noFill/>
        <a:ln w="12700" cap="flat">
          <a:noFill/>
          <a:miter lim="400000"/>
        </a:ln>
        <a:effectLst/>
      </c:spPr>
    </c:plotArea>
    <c:plotVisOnly val="1"/>
    <c:dispBlanksAs val="gap"/>
    <c:showDLblsOverMax val="1"/>
  </c:chart>
  <c:spPr>
    <a:solidFill>
      <a:srgbClr val="D9D9D9"/>
    </a:solidFill>
    <a:ln w="12700" cap="flat">
      <a:solidFill>
        <a:srgbClr val="BFBFBF"/>
      </a:solidFill>
      <a:prstDash val="solid"/>
      <a:round/>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1800" b="1" i="0" u="none" strike="noStrike">
                <a:solidFill>
                  <a:srgbClr val="000000"/>
                </a:solidFill>
                <a:latin typeface="Times New Roman"/>
              </a:defRPr>
            </a:pPr>
            <a:r>
              <a:rPr lang="en-US" sz="1800" b="1" i="0" u="none" strike="noStrike">
                <a:solidFill>
                  <a:srgbClr val="000000"/>
                </a:solidFill>
                <a:latin typeface="Times New Roman"/>
              </a:rPr>
              <a:t>No. of Meetings</a:t>
            </a:r>
          </a:p>
        </c:rich>
      </c:tx>
      <c:layout>
        <c:manualLayout>
          <c:xMode val="edge"/>
          <c:yMode val="edge"/>
          <c:x val="0.33993099999999998"/>
          <c:y val="0"/>
          <c:w val="0.32013799999999998"/>
          <c:h val="0.19261"/>
        </c:manualLayout>
      </c:layout>
      <c:overlay val="1"/>
      <c:spPr>
        <a:noFill/>
        <a:effectLst/>
      </c:spPr>
    </c:title>
    <c:autoTitleDeleted val="0"/>
    <c:plotArea>
      <c:layout>
        <c:manualLayout>
          <c:layoutTarget val="inner"/>
          <c:xMode val="edge"/>
          <c:yMode val="edge"/>
          <c:x val="2.8001000000000002E-2"/>
          <c:y val="0.19261"/>
          <c:w val="0.96699900000000005"/>
          <c:h val="0.697133"/>
        </c:manualLayout>
      </c:layout>
      <c:barChart>
        <c:barDir val="col"/>
        <c:grouping val="clustered"/>
        <c:varyColors val="0"/>
        <c:ser>
          <c:idx val="0"/>
          <c:order val="0"/>
          <c:tx>
            <c:strRef>
              <c:f>Sheet1!$A$2</c:f>
              <c:strCache>
                <c:ptCount val="1"/>
                <c:pt idx="0">
                  <c:v>No. of Meetings</c:v>
                </c:pt>
              </c:strCache>
            </c:strRef>
          </c:tx>
          <c:spPr>
            <a:solidFill>
              <a:srgbClr val="F7941D"/>
            </a:solidFill>
            <a:ln w="12700" cap="flat">
              <a:noFill/>
              <a:miter lim="400000"/>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20</c:v>
                </c:pt>
                <c:pt idx="1">
                  <c:v>20</c:v>
                </c:pt>
                <c:pt idx="2">
                  <c:v>15</c:v>
                </c:pt>
                <c:pt idx="3">
                  <c:v>25</c:v>
                </c:pt>
                <c:pt idx="4">
                  <c:v>29</c:v>
                </c:pt>
                <c:pt idx="5">
                  <c:v>47</c:v>
                </c:pt>
                <c:pt idx="6">
                  <c:v>81</c:v>
                </c:pt>
                <c:pt idx="7">
                  <c:v>58</c:v>
                </c:pt>
                <c:pt idx="8">
                  <c:v>51</c:v>
                </c:pt>
              </c:numCache>
            </c:numRef>
          </c:val>
          <c:extLst>
            <c:ext xmlns:c16="http://schemas.microsoft.com/office/drawing/2014/chart" uri="{C3380CC4-5D6E-409C-BE32-E72D297353CC}">
              <c16:uniqueId val="{00000000-46D7-F44E-B0BE-A7A9D1FAB50D}"/>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22.5"/>
        <c:minorUnit val="11.25"/>
      </c:valAx>
      <c:spPr>
        <a:noFill/>
        <a:ln w="12700" cap="flat">
          <a:noFill/>
          <a:miter lim="400000"/>
        </a:ln>
        <a:effectLst/>
      </c:spPr>
    </c:plotArea>
    <c:plotVisOnly val="1"/>
    <c:dispBlanksAs val="gap"/>
    <c:showDLblsOverMax val="1"/>
  </c:chart>
  <c:spPr>
    <a:solidFill>
      <a:srgbClr val="C9C9C9"/>
    </a:solidFill>
    <a:ln w="12700" cap="flat">
      <a:solidFill>
        <a:srgbClr val="BFBFBF"/>
      </a:solidFill>
      <a:prstDash val="solid"/>
      <a:round/>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1800" b="1" i="0" u="none" strike="noStrike">
                <a:solidFill>
                  <a:srgbClr val="000000"/>
                </a:solidFill>
                <a:latin typeface="Times New Roman"/>
              </a:defRPr>
            </a:pPr>
            <a:r>
              <a:rPr lang="en-US" sz="1800" b="1" i="0" u="none" strike="noStrike">
                <a:solidFill>
                  <a:srgbClr val="000000"/>
                </a:solidFill>
                <a:latin typeface="Times New Roman"/>
              </a:rPr>
              <a:t>Hearing Concluded</a:t>
            </a:r>
          </a:p>
        </c:rich>
      </c:tx>
      <c:layout>
        <c:manualLayout>
          <c:xMode val="edge"/>
          <c:yMode val="edge"/>
          <c:x val="0.300016"/>
          <c:y val="0"/>
          <c:w val="0.39996799999999999"/>
          <c:h val="0.20413899999999999"/>
        </c:manualLayout>
      </c:layout>
      <c:overlay val="1"/>
      <c:spPr>
        <a:noFill/>
        <a:effectLst/>
      </c:spPr>
    </c:title>
    <c:autoTitleDeleted val="0"/>
    <c:plotArea>
      <c:layout>
        <c:manualLayout>
          <c:layoutTarget val="inner"/>
          <c:xMode val="edge"/>
          <c:yMode val="edge"/>
          <c:x val="2.8001000000000002E-2"/>
          <c:y val="0.20413899999999999"/>
          <c:w val="0.96699900000000005"/>
          <c:h val="0.67975200000000002"/>
        </c:manualLayout>
      </c:layout>
      <c:barChart>
        <c:barDir val="col"/>
        <c:grouping val="clustered"/>
        <c:varyColors val="0"/>
        <c:ser>
          <c:idx val="0"/>
          <c:order val="0"/>
          <c:tx>
            <c:strRef>
              <c:f>Sheet1!$A$2</c:f>
              <c:strCache>
                <c:ptCount val="1"/>
                <c:pt idx="0">
                  <c:v>Hearing Concluded</c:v>
                </c:pt>
              </c:strCache>
            </c:strRef>
          </c:tx>
          <c:spPr>
            <a:solidFill>
              <a:srgbClr val="089FDA"/>
            </a:solidFill>
            <a:ln w="12700" cap="flat">
              <a:noFill/>
              <a:miter lim="400000"/>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53</c:v>
                </c:pt>
                <c:pt idx="1">
                  <c:v>100</c:v>
                </c:pt>
                <c:pt idx="2">
                  <c:v>43</c:v>
                </c:pt>
                <c:pt idx="3">
                  <c:v>56</c:v>
                </c:pt>
                <c:pt idx="4">
                  <c:v>77</c:v>
                </c:pt>
                <c:pt idx="5">
                  <c:v>294</c:v>
                </c:pt>
                <c:pt idx="6">
                  <c:v>236</c:v>
                </c:pt>
                <c:pt idx="7">
                  <c:v>114</c:v>
                </c:pt>
                <c:pt idx="8">
                  <c:v>81</c:v>
                </c:pt>
              </c:numCache>
            </c:numRef>
          </c:val>
          <c:extLst>
            <c:ext xmlns:c16="http://schemas.microsoft.com/office/drawing/2014/chart" uri="{C3380CC4-5D6E-409C-BE32-E72D297353CC}">
              <c16:uniqueId val="{00000000-A1BB-B74A-88B9-87B16B6E51D0}"/>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75"/>
        <c:minorUnit val="37.5"/>
      </c:valAx>
      <c:spPr>
        <a:noFill/>
        <a:ln w="12700" cap="flat">
          <a:noFill/>
          <a:miter lim="400000"/>
        </a:ln>
        <a:effectLst/>
      </c:spPr>
    </c:plotArea>
    <c:plotVisOnly val="1"/>
    <c:dispBlanksAs val="gap"/>
    <c:showDLblsOverMax val="1"/>
  </c:chart>
  <c:spPr>
    <a:solidFill>
      <a:srgbClr val="C9C9C9"/>
    </a:solidFill>
    <a:ln w="12700" cap="flat">
      <a:solidFill>
        <a:srgbClr val="BFBFBF"/>
      </a:solidFill>
      <a:prstDash val="solid"/>
      <a:round/>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1800" b="1" i="0" u="none" strike="noStrike">
                <a:solidFill>
                  <a:srgbClr val="000000"/>
                </a:solidFill>
                <a:latin typeface="Times New Roman"/>
              </a:defRPr>
            </a:pPr>
            <a:r>
              <a:rPr lang="en-US" sz="1800" b="1" i="0" u="none" strike="noStrike">
                <a:solidFill>
                  <a:srgbClr val="000000"/>
                </a:solidFill>
                <a:latin typeface="Times New Roman"/>
              </a:rPr>
              <a:t>Punishment Awarded</a:t>
            </a:r>
          </a:p>
        </c:rich>
      </c:tx>
      <c:layout>
        <c:manualLayout>
          <c:xMode val="edge"/>
          <c:yMode val="edge"/>
          <c:x val="0.29877399999999998"/>
          <c:y val="0"/>
          <c:w val="0.40245300000000001"/>
          <c:h val="0.20293600000000001"/>
        </c:manualLayout>
      </c:layout>
      <c:overlay val="1"/>
      <c:spPr>
        <a:noFill/>
        <a:effectLst/>
      </c:spPr>
    </c:title>
    <c:autoTitleDeleted val="0"/>
    <c:plotArea>
      <c:layout>
        <c:manualLayout>
          <c:layoutTarget val="inner"/>
          <c:xMode val="edge"/>
          <c:yMode val="edge"/>
          <c:x val="2.53146E-2"/>
          <c:y val="0.20293600000000001"/>
          <c:w val="0.96968500000000002"/>
          <c:h val="0.68156700000000003"/>
        </c:manualLayout>
      </c:layout>
      <c:barChart>
        <c:barDir val="col"/>
        <c:grouping val="clustered"/>
        <c:varyColors val="0"/>
        <c:ser>
          <c:idx val="0"/>
          <c:order val="0"/>
          <c:tx>
            <c:strRef>
              <c:f>Sheet1!$A$2</c:f>
              <c:strCache>
                <c:ptCount val="1"/>
                <c:pt idx="0">
                  <c:v>Punishment Awarded</c:v>
                </c:pt>
              </c:strCache>
            </c:strRef>
          </c:tx>
          <c:spPr>
            <a:solidFill>
              <a:srgbClr val="39387E"/>
            </a:solidFill>
            <a:ln w="12700" cap="flat">
              <a:noFill/>
              <a:miter lim="400000"/>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21</c:v>
                </c:pt>
                <c:pt idx="1">
                  <c:v>28</c:v>
                </c:pt>
                <c:pt idx="2">
                  <c:v>23</c:v>
                </c:pt>
                <c:pt idx="3">
                  <c:v>33</c:v>
                </c:pt>
                <c:pt idx="4">
                  <c:v>29</c:v>
                </c:pt>
                <c:pt idx="5">
                  <c:v>56</c:v>
                </c:pt>
                <c:pt idx="6">
                  <c:v>112</c:v>
                </c:pt>
                <c:pt idx="7">
                  <c:v>82</c:v>
                </c:pt>
                <c:pt idx="8">
                  <c:v>79</c:v>
                </c:pt>
              </c:numCache>
            </c:numRef>
          </c:val>
          <c:extLst>
            <c:ext xmlns:c16="http://schemas.microsoft.com/office/drawing/2014/chart" uri="{C3380CC4-5D6E-409C-BE32-E72D297353CC}">
              <c16:uniqueId val="{00000000-3AA5-B043-A833-CDD5B7364E67}"/>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30"/>
        <c:minorUnit val="15"/>
      </c:valAx>
      <c:spPr>
        <a:noFill/>
        <a:ln w="12700" cap="flat">
          <a:noFill/>
          <a:miter lim="400000"/>
        </a:ln>
        <a:effectLst/>
      </c:spPr>
    </c:plotArea>
    <c:plotVisOnly val="1"/>
    <c:dispBlanksAs val="gap"/>
    <c:showDLblsOverMax val="1"/>
  </c:chart>
  <c:spPr>
    <a:solidFill>
      <a:srgbClr val="C9C9C9"/>
    </a:solidFill>
    <a:ln w="12700" cap="flat">
      <a:solidFill>
        <a:srgbClr val="BFBFBF"/>
      </a:solidFill>
      <a:prstDash val="solid"/>
      <a:round/>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a:lstStyle/>
          <a:p>
            <a:pPr>
              <a:defRPr sz="1800" b="1" i="0" u="none" strike="noStrike">
                <a:solidFill>
                  <a:srgbClr val="000000"/>
                </a:solidFill>
                <a:latin typeface="Times New Roman"/>
              </a:defRPr>
            </a:pPr>
            <a:r>
              <a:rPr lang="en-US" sz="1800" b="1" i="0" u="none" strike="noStrike">
                <a:solidFill>
                  <a:srgbClr val="000000"/>
                </a:solidFill>
                <a:latin typeface="Times New Roman"/>
              </a:rPr>
              <a:t>PFO considered</a:t>
            </a:r>
          </a:p>
        </c:rich>
      </c:tx>
      <c:layout>
        <c:manualLayout>
          <c:xMode val="edge"/>
          <c:yMode val="edge"/>
          <c:x val="0.35166700000000001"/>
          <c:y val="0"/>
          <c:w val="0.29666599999999999"/>
          <c:h val="0.19261"/>
        </c:manualLayout>
      </c:layout>
      <c:overlay val="1"/>
      <c:spPr>
        <a:noFill/>
        <a:effectLst/>
      </c:spPr>
    </c:title>
    <c:autoTitleDeleted val="0"/>
    <c:plotArea>
      <c:layout>
        <c:manualLayout>
          <c:layoutTarget val="inner"/>
          <c:xMode val="edge"/>
          <c:yMode val="edge"/>
          <c:x val="2.53146E-2"/>
          <c:y val="0.19261"/>
          <c:w val="0.96968500000000002"/>
          <c:h val="0.697133"/>
        </c:manualLayout>
      </c:layout>
      <c:barChart>
        <c:barDir val="col"/>
        <c:grouping val="clustered"/>
        <c:varyColors val="0"/>
        <c:ser>
          <c:idx val="0"/>
          <c:order val="0"/>
          <c:tx>
            <c:strRef>
              <c:f>Sheet1!$A$2</c:f>
              <c:strCache>
                <c:ptCount val="1"/>
                <c:pt idx="0">
                  <c:v>PFO considered</c:v>
                </c:pt>
              </c:strCache>
            </c:strRef>
          </c:tx>
          <c:spPr>
            <a:solidFill>
              <a:srgbClr val="528E45"/>
            </a:solidFill>
            <a:ln w="12700" cap="flat">
              <a:noFill/>
              <a:miter lim="400000"/>
            </a:ln>
            <a:effectLst/>
          </c:spPr>
          <c:invertIfNegative val="0"/>
          <c:dLbls>
            <c:numFmt formatCode="0" sourceLinked="0"/>
            <c:spPr>
              <a:noFill/>
              <a:ln>
                <a:noFill/>
              </a:ln>
              <a:effectLst/>
            </c:spPr>
            <c:txPr>
              <a:bodyPr/>
              <a:lstStyle/>
              <a:p>
                <a:pPr>
                  <a:defRPr sz="1100" b="1" i="0" u="none" strike="noStrike">
                    <a:solidFill>
                      <a:srgbClr val="FFFFFF"/>
                    </a:solidFill>
                    <a:latin typeface="Times New Roman"/>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Sheet1!$B$2:$J$2</c:f>
              <c:numCache>
                <c:formatCode>General</c:formatCode>
                <c:ptCount val="9"/>
                <c:pt idx="0">
                  <c:v>26</c:v>
                </c:pt>
                <c:pt idx="1">
                  <c:v>75</c:v>
                </c:pt>
                <c:pt idx="2">
                  <c:v>38</c:v>
                </c:pt>
                <c:pt idx="3">
                  <c:v>196</c:v>
                </c:pt>
                <c:pt idx="4">
                  <c:v>259</c:v>
                </c:pt>
                <c:pt idx="5">
                  <c:v>228</c:v>
                </c:pt>
                <c:pt idx="6">
                  <c:v>149</c:v>
                </c:pt>
                <c:pt idx="7">
                  <c:v>125</c:v>
                </c:pt>
                <c:pt idx="8">
                  <c:v>188</c:v>
                </c:pt>
              </c:numCache>
            </c:numRef>
          </c:val>
          <c:extLst>
            <c:ext xmlns:c16="http://schemas.microsoft.com/office/drawing/2014/chart" uri="{C3380CC4-5D6E-409C-BE32-E72D297353CC}">
              <c16:uniqueId val="{00000000-ED53-2540-AF3E-3268976BDBA4}"/>
            </c:ext>
          </c:extLst>
        </c:ser>
        <c:dLbls>
          <c:showLegendKey val="0"/>
          <c:showVal val="0"/>
          <c:showCatName val="0"/>
          <c:showSerName val="0"/>
          <c:showPercent val="0"/>
          <c:showBubbleSize val="0"/>
        </c:dLbls>
        <c:gapWidth val="65"/>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1100" b="0" i="0" u="none" strike="noStrike">
                <a:solidFill>
                  <a:srgbClr val="404040"/>
                </a:solidFill>
                <a:latin typeface="Times New Roman"/>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666666">
                  <a:alpha val="39000"/>
                </a:srgbClr>
              </a:solidFill>
              <a:prstDash val="solid"/>
              <a:round/>
            </a:ln>
          </c:spPr>
        </c:majorGridlines>
        <c:numFmt formatCode="0" sourceLinked="0"/>
        <c:majorTickMark val="none"/>
        <c:minorTickMark val="none"/>
        <c:tickLblPos val="none"/>
        <c:spPr>
          <a:ln w="12700" cap="flat">
            <a:noFill/>
            <a:prstDash val="solid"/>
            <a:miter lim="800000"/>
          </a:ln>
        </c:spPr>
        <c:txPr>
          <a:bodyPr rot="0"/>
          <a:lstStyle/>
          <a:p>
            <a:pPr>
              <a:defRPr sz="1000" b="0" i="0" u="none" strike="noStrike">
                <a:solidFill>
                  <a:srgbClr val="000000"/>
                </a:solidFill>
                <a:latin typeface="Times New Roman"/>
              </a:defRPr>
            </a:pPr>
            <a:endParaRPr lang="en-US"/>
          </a:p>
        </c:txPr>
        <c:crossAx val="2094734552"/>
        <c:crosses val="autoZero"/>
        <c:crossBetween val="between"/>
        <c:majorUnit val="75"/>
        <c:minorUnit val="37.5"/>
      </c:valAx>
      <c:spPr>
        <a:noFill/>
        <a:ln w="12700" cap="flat">
          <a:noFill/>
          <a:miter lim="400000"/>
        </a:ln>
        <a:effectLst/>
      </c:spPr>
    </c:plotArea>
    <c:plotVisOnly val="1"/>
    <c:dispBlanksAs val="gap"/>
    <c:showDLblsOverMax val="1"/>
  </c:chart>
  <c:spPr>
    <a:solidFill>
      <a:srgbClr val="C9C9C9"/>
    </a:solidFill>
    <a:ln w="12700" cap="flat">
      <a:solidFill>
        <a:srgbClr val="BFBFBF"/>
      </a:solidFill>
      <a:prstDash val="solid"/>
      <a:round/>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79375" y="739775"/>
            <a:ext cx="6577013" cy="3700463"/>
          </a:xfrm>
          <a:prstGeom prst="rect">
            <a:avLst/>
          </a:prstGeom>
        </p:spPr>
        <p:txBody>
          <a:bodyPr/>
          <a:lstStyle/>
          <a:p>
            <a:endParaRPr/>
          </a:p>
        </p:txBody>
      </p:sp>
      <p:sp>
        <p:nvSpPr>
          <p:cNvPr id="29" name="Shape 29"/>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5931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79375" y="739775"/>
            <a:ext cx="6577013" cy="3700463"/>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pPr marL="171450" indent="-171450" algn="just">
              <a:buSzPct val="100000"/>
              <a:buFont typeface="Arial"/>
              <a:buChar char="•"/>
            </a:pPr>
            <a:r>
              <a:t>a core research body to promote research in the areas of accounting, auditing, capital markets, fiscal policies, monetary policies and other related disciplines.</a:t>
            </a:r>
          </a:p>
          <a:p>
            <a:pPr marL="171450" indent="-171450" algn="just">
              <a:buSzPct val="100000"/>
              <a:buFont typeface="Arial"/>
              <a:buChar char="•"/>
            </a:pPr>
            <a:r>
              <a:t>XBRL India</a:t>
            </a:r>
          </a:p>
          <a:p>
            <a:pPr marL="171450" indent="-171450" algn="just">
              <a:buSzPct val="100000"/>
              <a:buFont typeface="Arial"/>
              <a:buChar char="•"/>
            </a:pPr>
            <a:r>
              <a:t>The objective is to o enroll and regulate registered valuers as its members in accordance with the Companies (Registered Valuers and Valuation) Rules, 2017.</a:t>
            </a:r>
          </a:p>
          <a:p>
            <a:pPr marL="171450" indent="-171450" algn="just">
              <a:buSzPct val="100000"/>
              <a:buFont typeface="Arial"/>
              <a:buChar char="•"/>
            </a:pPr>
            <a:r>
              <a:t>to enrol and regulate insolvency professionals as its members in accordance with the Insolvency and Bankruptcy code 2016 and read with regulations.</a:t>
            </a:r>
          </a:p>
          <a:p>
            <a:pPr marL="171450" indent="-171450" algn="just">
              <a:buSzPct val="100000"/>
              <a:buFont typeface="Arial"/>
              <a:buChar char="•"/>
            </a:pPr>
            <a:r>
              <a:t>to  enrol, regulate and develop the Social Auditors in an independent and transparent manner. ISAI will also work on capacity building of the social auditors through continuous professional education and 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79375" y="739775"/>
            <a:ext cx="6577013" cy="3700463"/>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pPr>
              <a:defRPr b="1">
                <a:latin typeface="Times New Roman"/>
                <a:ea typeface="Times New Roman"/>
                <a:cs typeface="Times New Roman"/>
                <a:sym typeface="Times New Roman"/>
              </a:defRPr>
            </a:pPr>
            <a:r>
              <a:t>National Recognition of UDIN</a:t>
            </a:r>
          </a:p>
          <a:p>
            <a:pPr marL="171450" indent="-171450">
              <a:buSzPct val="100000"/>
              <a:buFont typeface="Arial"/>
              <a:buChar char="•"/>
              <a:defRPr b="1">
                <a:latin typeface="Times New Roman"/>
                <a:ea typeface="Times New Roman"/>
                <a:cs typeface="Times New Roman"/>
                <a:sym typeface="Times New Roman"/>
              </a:defRPr>
            </a:pPr>
            <a:endParaRPr/>
          </a:p>
          <a:p>
            <a:pPr marL="171450" indent="-171450">
              <a:buSzPct val="100000"/>
              <a:buFont typeface="Arial"/>
              <a:buChar char="•"/>
              <a:defRPr b="1">
                <a:latin typeface="Times New Roman"/>
                <a:ea typeface="Times New Roman"/>
                <a:cs typeface="Times New Roman"/>
                <a:sym typeface="Times New Roman"/>
              </a:defRPr>
            </a:pPr>
            <a:r>
              <a:t>Hon'ble Comptroller and Auditor General of India Sh. Rajiv Mehrishi on UDIN at 69th Platinum Jubilee Annual Function of ICAI on 4th February 2019 - I was very impressed when I learned about the Unique Document Identification Number (UDIN) because that really protects every member of profession from being defrauded by means of copying of their signatures or seal. All in all, I would not like to repeat all the activities and outcomes that the ICAI has been achieving over the last few decades under the very able and guiding leadership but I must say that without doubt it has now outshone its mother Institute, the Institute of Chartered Accountants of England and Wales. </a:t>
            </a:r>
          </a:p>
          <a:p>
            <a:pPr marL="171450" indent="-171450">
              <a:buSzPct val="100000"/>
              <a:buFont typeface="Arial"/>
              <a:buChar char="•"/>
              <a:defRPr b="1">
                <a:latin typeface="Times New Roman"/>
                <a:ea typeface="Times New Roman"/>
                <a:cs typeface="Times New Roman"/>
                <a:sym typeface="Times New Roman"/>
              </a:defRPr>
            </a:pPr>
            <a:r>
              <a:t>Ministry of Corporate Affairs had appreciated the initiative of ICAI for bringing this concept of UDIN which will eradicate the practice of bogus certificates and save various regulators, banks etc. from being misled.</a:t>
            </a:r>
          </a:p>
          <a:p>
            <a:pPr marL="171450" indent="-171450">
              <a:buSzPct val="100000"/>
              <a:buFont typeface="Arial"/>
              <a:buChar char="•"/>
              <a:defRPr b="1">
                <a:latin typeface="Times New Roman"/>
                <a:ea typeface="Times New Roman"/>
                <a:cs typeface="Times New Roman"/>
                <a:sym typeface="Times New Roman"/>
              </a:defRPr>
            </a:pPr>
            <a:r>
              <a:t>Central Board of Direct Taxes (CBDT) has highly appreciated the concept of UDIN which will enable the regulators to easily verify the authenticity of the documents certified by CAs and have mandated the validation of the UDINs in all the IT forms and Tax Audit Reports filed by CAs at the e-filing portal. </a:t>
            </a:r>
          </a:p>
          <a:p>
            <a:pPr marL="171450" indent="-171450">
              <a:buSzPct val="100000"/>
              <a:buFont typeface="Arial"/>
              <a:buChar char="•"/>
              <a:defRPr b="1">
                <a:latin typeface="Times New Roman"/>
                <a:ea typeface="Times New Roman"/>
                <a:cs typeface="Times New Roman"/>
                <a:sym typeface="Times New Roman"/>
              </a:defRPr>
            </a:pPr>
            <a:r>
              <a:t>The Central Bureau of Communication (CBC), Government of India approached the UDIN Directorate, for placing systematic reliance on UDIN to assess the veracity of the information certified by Chartered Accountants in the prescribed format for the empanelment of the news agencies based on circulation and rates. The certified information by a Chartered Accountant becomes a basis for empanelment of the news agencies.</a:t>
            </a:r>
          </a:p>
          <a:p>
            <a:pPr marL="171450" indent="-171450">
              <a:buSzPct val="100000"/>
              <a:buFont typeface="Arial"/>
              <a:buChar char="•"/>
              <a:defRPr b="1">
                <a:latin typeface="Times New Roman"/>
                <a:ea typeface="Times New Roman"/>
                <a:cs typeface="Times New Roman"/>
                <a:sym typeface="Times New Roman"/>
              </a:defRPr>
            </a:pPr>
            <a:r>
              <a:t>RERA authorities of many states have already included a column for mentioning UDIN in the certificates/forms issued by CAs.</a:t>
            </a:r>
          </a:p>
          <a:p>
            <a:pPr marL="171450" indent="-171450">
              <a:buSzPct val="100000"/>
              <a:buFont typeface="Arial"/>
              <a:buChar char="•"/>
              <a:defRPr b="1">
                <a:latin typeface="Times New Roman"/>
                <a:ea typeface="Times New Roman"/>
                <a:cs typeface="Times New Roman"/>
                <a:sym typeface="Times New Roman"/>
              </a:defRPr>
            </a:pPr>
            <a:r>
              <a:t>SEBI has included column for mentioning UDIN in their forms issued by CAs.</a:t>
            </a:r>
          </a:p>
          <a:p>
            <a:pPr marL="171450" indent="-171450">
              <a:buSzPct val="100000"/>
              <a:buFont typeface="Arial"/>
              <a:buChar char="•"/>
              <a:defRPr b="1">
                <a:latin typeface="Times New Roman"/>
                <a:ea typeface="Times New Roman"/>
                <a:cs typeface="Times New Roman"/>
                <a:sym typeface="Times New Roman"/>
              </a:defRPr>
            </a:pPr>
            <a:r>
              <a:t>Indian Banks' Association has communicated to all the Banks to Impress for UDIN in all certificates certified by CAs submitted to them. </a:t>
            </a:r>
          </a:p>
          <a:p>
            <a:pPr>
              <a:defRPr b="1">
                <a:latin typeface="Times New Roman"/>
                <a:ea typeface="Times New Roman"/>
                <a:cs typeface="Times New Roman"/>
                <a:sym typeface="Times New Roman"/>
              </a:defRPr>
            </a:pPr>
            <a:endParaRPr/>
          </a:p>
          <a:p>
            <a:pPr>
              <a:defRPr b="1">
                <a:latin typeface="Times New Roman"/>
                <a:ea typeface="Times New Roman"/>
                <a:cs typeface="Times New Roman"/>
                <a:sym typeface="Times New Roman"/>
              </a:defRPr>
            </a:pPr>
            <a:endParaRPr/>
          </a:p>
          <a:p>
            <a:pPr>
              <a:defRPr b="1">
                <a:latin typeface="Times New Roman"/>
                <a:ea typeface="Times New Roman"/>
                <a:cs typeface="Times New Roman"/>
                <a:sym typeface="Times New Roman"/>
              </a:defRPr>
            </a:pPr>
            <a:r>
              <a:t>International Acknowledgement of UDIN</a:t>
            </a:r>
          </a:p>
          <a:p>
            <a:pPr marL="171450" indent="-171450">
              <a:buSzPct val="100000"/>
              <a:buFont typeface="Arial"/>
              <a:buChar char="•"/>
              <a:defRPr b="1">
                <a:latin typeface="Times New Roman"/>
                <a:ea typeface="Times New Roman"/>
                <a:cs typeface="Times New Roman"/>
                <a:sym typeface="Times New Roman"/>
              </a:defRPr>
            </a:pPr>
            <a:r>
              <a:t>3rd meeting of the Task Force to implement UDIN in SAFA Member Bodies was held on 22nd June 2021.</a:t>
            </a:r>
          </a:p>
          <a:p>
            <a:pPr marL="171450" indent="-171450">
              <a:buSzPct val="100000"/>
              <a:buFont typeface="Arial"/>
              <a:buChar char="•"/>
              <a:defRPr b="1">
                <a:latin typeface="Times New Roman"/>
                <a:ea typeface="Times New Roman"/>
                <a:cs typeface="Times New Roman"/>
                <a:sym typeface="Times New Roman"/>
              </a:defRPr>
            </a:pPr>
            <a:r>
              <a:t>Presentation of UDIN to IFAC Council during International Networking Meet organized by British Columbia, Vancouver, Chapter of ICAI in November, 2019.</a:t>
            </a:r>
          </a:p>
          <a:p>
            <a:pPr marL="171450" indent="-171450">
              <a:buSzPct val="100000"/>
              <a:buFont typeface="Arial"/>
              <a:buChar char="•"/>
              <a:defRPr b="1">
                <a:latin typeface="Times New Roman"/>
                <a:ea typeface="Times New Roman"/>
                <a:cs typeface="Times New Roman"/>
                <a:sym typeface="Times New Roman"/>
              </a:defRPr>
            </a:pPr>
            <a:r>
              <a:t>Presentation of UDIN at 11th Annual General Meeting of Asian Oceanic Standards Setters Group (AOSSG) in November 2019 at Goa. </a:t>
            </a:r>
          </a:p>
          <a:p>
            <a:pPr marL="171450" indent="-171450">
              <a:buSzPct val="100000"/>
              <a:buFont typeface="Arial"/>
              <a:buChar char="•"/>
              <a:defRPr b="1">
                <a:latin typeface="Times New Roman"/>
                <a:ea typeface="Times New Roman"/>
                <a:cs typeface="Times New Roman"/>
                <a:sym typeface="Times New Roman"/>
              </a:defRPr>
            </a:pPr>
            <a:r>
              <a:t>ICAI heads the SAFA Task Force to implement the UDIN in SAFA Member Bodies and had 1st Meeting on 29th July, 2019 in Colombo, Sri Lanka.  </a:t>
            </a:r>
          </a:p>
          <a:p>
            <a:pPr marL="171450" indent="-171450">
              <a:buSzPct val="100000"/>
              <a:buFont typeface="Arial"/>
              <a:buChar char="•"/>
              <a:defRPr b="1">
                <a:latin typeface="Times New Roman"/>
                <a:ea typeface="Times New Roman"/>
                <a:cs typeface="Times New Roman"/>
                <a:sym typeface="Times New Roman"/>
              </a:defRPr>
            </a:pPr>
            <a:r>
              <a:t>The 21st World Congress Of Accountants (WCOA) held in Mumbai during 18-21 November, 2022, exclusively discussed the significance, impact and consequences of the UDIN for safeguarding the interest of the profession among others under the theme namely. Robust Regulatory Framework The panelists impressed upon the uniqueness of the UDIN as also it's being one of the pivotal instruments of institutional governance.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xfrm>
            <a:off x="79375" y="739775"/>
            <a:ext cx="6577013" cy="3700463"/>
          </a:xfrm>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pPr marL="171450" indent="-171450" algn="just">
              <a:buSzPct val="100000"/>
              <a:buFont typeface="Arial"/>
              <a:buChar char="•"/>
            </a:pPr>
            <a:r>
              <a:t>a core research body to promote research in the areas of accounting, auditing, capital markets, fiscal policies, monetary policies and other related disciplines.</a:t>
            </a:r>
          </a:p>
          <a:p>
            <a:pPr marL="171450" indent="-171450" algn="just">
              <a:buSzPct val="100000"/>
              <a:buFont typeface="Arial"/>
              <a:buChar char="•"/>
            </a:pPr>
            <a:r>
              <a:t>XBRL India</a:t>
            </a:r>
          </a:p>
          <a:p>
            <a:pPr marL="171450" indent="-171450" algn="just">
              <a:buSzPct val="100000"/>
              <a:buFont typeface="Arial"/>
              <a:buChar char="•"/>
            </a:pPr>
            <a:r>
              <a:t>The objective is to o enroll and regulate registered valuers as its members in accordance with the Companies (Registered Valuers and Valuation) Rules, 2017.</a:t>
            </a:r>
          </a:p>
          <a:p>
            <a:pPr marL="171450" indent="-171450" algn="just">
              <a:buSzPct val="100000"/>
              <a:buFont typeface="Arial"/>
              <a:buChar char="•"/>
            </a:pPr>
            <a:r>
              <a:t>to enrol and regulate insolvency professionals as its members in accordance with the Insolvency and Bankruptcy code 2016 and read with regulations.</a:t>
            </a:r>
          </a:p>
          <a:p>
            <a:pPr marL="171450" indent="-171450" algn="just">
              <a:buSzPct val="100000"/>
              <a:buFont typeface="Arial"/>
              <a:buChar char="•"/>
            </a:pPr>
            <a:r>
              <a:t>to  enrol, regulate and develop the Social Auditors in an independent and transparent manner. ISAI will also work on capacity building of the social auditors through continuous professional education and training.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Click to edit Master title style</a:t>
            </a:r>
          </a:p>
          <a:p>
            <a:pPr lvl="1"/>
            <a:endParaRPr/>
          </a:p>
          <a:p>
            <a:pPr lvl="2"/>
            <a:endParaRPr/>
          </a:p>
          <a:p>
            <a:pPr lvl="3"/>
            <a:endParaRPr/>
          </a:p>
          <a:p>
            <a:pPr lvl="4"/>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hasCustomPrompt="1"/>
          </p:nvPr>
        </p:nvSpPr>
        <p:spPr>
          <a:prstGeom prst="rect">
            <a:avLst/>
          </a:prstGeom>
        </p:spPr>
        <p:txBody>
          <a:bodyPr/>
          <a:lstStyle/>
          <a:p>
            <a:r>
              <a:t>Click to edit Master text style</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ue and orange logo&#10;&#10;Description automatically generated">
            <a:extLst>
              <a:ext uri="{FF2B5EF4-FFF2-40B4-BE49-F238E27FC236}">
                <a16:creationId xmlns:a16="http://schemas.microsoft.com/office/drawing/2014/main" id="{B1CE4BC8-7E40-CEDE-C20E-0408CF96FB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139" t="23560" r="32203" b="30830"/>
          <a:stretch/>
        </p:blipFill>
        <p:spPr>
          <a:xfrm>
            <a:off x="10963275" y="5892340"/>
            <a:ext cx="923925" cy="83912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hasCustomPrompt="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Click to edit Master text style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直角三角形 10"/>
          <p:cNvSpPr/>
          <p:nvPr/>
        </p:nvSpPr>
        <p:spPr>
          <a:xfrm flipH="1" flipV="1">
            <a:off x="4695825" y="0"/>
            <a:ext cx="7496175" cy="35591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7941D">
              <a:alpha val="43000"/>
            </a:srgbClr>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5" name="直角三角形 9"/>
          <p:cNvSpPr/>
          <p:nvPr/>
        </p:nvSpPr>
        <p:spPr>
          <a:xfrm flipH="1" flipV="1">
            <a:off x="8258175" y="0"/>
            <a:ext cx="3933825" cy="1866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miter lim="400000"/>
          </a:ln>
        </p:spPr>
        <p:txBody>
          <a:bodyPr lIns="45719" rIns="45719" anchor="ctr"/>
          <a:lstStyle/>
          <a:p>
            <a:pPr algn="ctr">
              <a:defRPr b="1">
                <a:solidFill>
                  <a:srgbClr val="FFFFFF"/>
                </a:solidFill>
                <a:latin typeface="Times New Roman Regular"/>
                <a:ea typeface="Times New Roman Regular"/>
                <a:cs typeface="Times New Roman Regular"/>
                <a:sym typeface="Times New Roman Regular"/>
              </a:defRPr>
            </a:pPr>
            <a:endParaRPr/>
          </a:p>
        </p:txBody>
      </p:sp>
      <p:sp>
        <p:nvSpPr>
          <p:cNvPr id="36" name="文本框 11"/>
          <p:cNvSpPr txBox="1"/>
          <p:nvPr/>
        </p:nvSpPr>
        <p:spPr>
          <a:xfrm>
            <a:off x="321944" y="1791335"/>
            <a:ext cx="6174106" cy="23891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977900">
              <a:lnSpc>
                <a:spcPct val="90000"/>
              </a:lnSpc>
              <a:spcBef>
                <a:spcPts val="1300"/>
              </a:spcBef>
              <a:defRPr sz="3200" b="1">
                <a:solidFill>
                  <a:srgbClr val="39387E"/>
                </a:solidFill>
                <a:latin typeface="Times New Roman Regular"/>
                <a:ea typeface="Times New Roman Regular"/>
                <a:cs typeface="Times New Roman Regular"/>
                <a:sym typeface="Times New Roman Regular"/>
              </a:defRPr>
            </a:pPr>
            <a:r>
              <a:rPr dirty="0"/>
              <a:t>Presentation on ICAI @75 </a:t>
            </a:r>
          </a:p>
          <a:p>
            <a:pPr algn="ctr" defTabSz="977900">
              <a:lnSpc>
                <a:spcPct val="90000"/>
              </a:lnSpc>
              <a:spcBef>
                <a:spcPts val="1300"/>
              </a:spcBef>
              <a:defRPr sz="3200" b="1">
                <a:solidFill>
                  <a:srgbClr val="39387E"/>
                </a:solidFill>
                <a:latin typeface="Times New Roman Regular"/>
                <a:ea typeface="Times New Roman Regular"/>
                <a:cs typeface="Times New Roman Regular"/>
                <a:sym typeface="Times New Roman Regular"/>
              </a:defRPr>
            </a:pPr>
            <a:r>
              <a:rPr dirty="0"/>
              <a:t>by </a:t>
            </a:r>
          </a:p>
          <a:p>
            <a:pPr algn="ctr" defTabSz="977900">
              <a:lnSpc>
                <a:spcPct val="90000"/>
              </a:lnSpc>
              <a:spcBef>
                <a:spcPts val="1300"/>
              </a:spcBef>
              <a:defRPr sz="3200" b="1">
                <a:solidFill>
                  <a:srgbClr val="39387E"/>
                </a:solidFill>
                <a:latin typeface="Times New Roman Regular"/>
                <a:ea typeface="Times New Roman Regular"/>
                <a:cs typeface="Times New Roman Regular"/>
                <a:sym typeface="Times New Roman Regular"/>
              </a:defRPr>
            </a:pPr>
            <a:r>
              <a:rPr dirty="0"/>
              <a:t>CA. Ranjeet Kumar Agarwal, </a:t>
            </a:r>
          </a:p>
          <a:p>
            <a:pPr algn="ctr" defTabSz="977900">
              <a:lnSpc>
                <a:spcPct val="90000"/>
              </a:lnSpc>
              <a:spcBef>
                <a:spcPts val="1300"/>
              </a:spcBef>
              <a:defRPr sz="3200" b="1">
                <a:solidFill>
                  <a:srgbClr val="39387E"/>
                </a:solidFill>
                <a:latin typeface="Times New Roman Regular"/>
                <a:ea typeface="Times New Roman Regular"/>
                <a:cs typeface="Times New Roman Regular"/>
                <a:sym typeface="Times New Roman Regular"/>
              </a:defRPr>
            </a:pPr>
            <a:r>
              <a:rPr dirty="0"/>
              <a:t>Vice-President, ICAI </a:t>
            </a:r>
          </a:p>
        </p:txBody>
      </p:sp>
      <p:pic>
        <p:nvPicPr>
          <p:cNvPr id="37" name="Picture 15" descr="Picture 15"/>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sp>
        <p:nvSpPr>
          <p:cNvPr id="38" name="TextBox 2"/>
          <p:cNvSpPr txBox="1"/>
          <p:nvPr/>
        </p:nvSpPr>
        <p:spPr>
          <a:xfrm>
            <a:off x="186690" y="146685"/>
            <a:ext cx="9392285" cy="82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latin typeface="Times New Roman Regular"/>
                <a:ea typeface="Times New Roman Regular"/>
                <a:cs typeface="Times New Roman Regular"/>
                <a:sym typeface="Times New Roman Regular"/>
              </a:defRPr>
            </a:pPr>
            <a:r>
              <a:t>THE INSTITUTE OF CHARTERED ACCOUNTANTS OF INDIA</a:t>
            </a:r>
          </a:p>
          <a:p>
            <a:pPr algn="ctr">
              <a:defRPr sz="2400" i="1">
                <a:latin typeface="Times New Roman Regular"/>
                <a:ea typeface="Times New Roman Regular"/>
                <a:cs typeface="Times New Roman Regular"/>
                <a:sym typeface="Times New Roman Regular"/>
              </a:defRPr>
            </a:pPr>
            <a:r>
              <a:t>(Set up by an Act of Parliament)</a:t>
            </a:r>
          </a:p>
        </p:txBody>
      </p:sp>
      <p:pic>
        <p:nvPicPr>
          <p:cNvPr id="39" name="Picture 14" descr="Picture 14"/>
          <p:cNvPicPr>
            <a:picLocks noChangeAspect="1"/>
          </p:cNvPicPr>
          <p:nvPr/>
        </p:nvPicPr>
        <p:blipFill>
          <a:blip r:embed="rId4"/>
          <a:srcRect l="20898" t="23998" r="16786" b="28825"/>
          <a:stretch>
            <a:fillRect/>
          </a:stretch>
        </p:blipFill>
        <p:spPr>
          <a:xfrm>
            <a:off x="276468" y="5831509"/>
            <a:ext cx="1052579" cy="796877"/>
          </a:xfrm>
          <a:prstGeom prst="rect">
            <a:avLst/>
          </a:prstGeom>
          <a:ln w="12700">
            <a:miter lim="400000"/>
          </a:ln>
        </p:spPr>
      </p:pic>
      <p:grpSp>
        <p:nvGrpSpPr>
          <p:cNvPr id="8" name="组合 8">
            <a:extLst>
              <a:ext uri="{FF2B5EF4-FFF2-40B4-BE49-F238E27FC236}">
                <a16:creationId xmlns:a16="http://schemas.microsoft.com/office/drawing/2014/main" id="{21187FCB-7F44-78C3-8373-3BDB04E42827}"/>
              </a:ext>
            </a:extLst>
          </p:cNvPr>
          <p:cNvGrpSpPr/>
          <p:nvPr/>
        </p:nvGrpSpPr>
        <p:grpSpPr>
          <a:xfrm>
            <a:off x="0" y="3182673"/>
            <a:ext cx="12192000" cy="3736975"/>
            <a:chOff x="0" y="2989943"/>
            <a:chExt cx="12192000" cy="3868057"/>
          </a:xfrm>
          <a:solidFill>
            <a:schemeClr val="accent1">
              <a:lumMod val="40000"/>
              <a:lumOff val="60000"/>
            </a:schemeClr>
          </a:solidFill>
        </p:grpSpPr>
        <p:sp>
          <p:nvSpPr>
            <p:cNvPr id="9" name="任意多边形 7">
              <a:extLst>
                <a:ext uri="{FF2B5EF4-FFF2-40B4-BE49-F238E27FC236}">
                  <a16:creationId xmlns:a16="http://schemas.microsoft.com/office/drawing/2014/main" id="{1236329B-2B97-A366-F90F-C771FE316196}"/>
                </a:ext>
              </a:extLst>
            </p:cNvPr>
            <p:cNvSpPr/>
            <p:nvPr/>
          </p:nvSpPr>
          <p:spPr>
            <a:xfrm flipH="1">
              <a:off x="0" y="2989943"/>
              <a:ext cx="12192000" cy="3868057"/>
            </a:xfrm>
            <a:custGeom>
              <a:avLst/>
              <a:gdLst>
                <a:gd name="connsiteX0" fmla="*/ 0 w 12192000"/>
                <a:gd name="connsiteY0" fmla="*/ 0 h 3868057"/>
                <a:gd name="connsiteX1" fmla="*/ 0 w 12192000"/>
                <a:gd name="connsiteY1" fmla="*/ 3868057 h 3868057"/>
                <a:gd name="connsiteX2" fmla="*/ 12192000 w 12192000"/>
                <a:gd name="connsiteY2" fmla="*/ 3868057 h 3868057"/>
                <a:gd name="connsiteX3" fmla="*/ 12192000 w 12192000"/>
                <a:gd name="connsiteY3" fmla="*/ 2972707 h 3868057"/>
              </a:gdLst>
              <a:ahLst/>
              <a:cxnLst>
                <a:cxn ang="0">
                  <a:pos x="connsiteX0" y="connsiteY0"/>
                </a:cxn>
                <a:cxn ang="0">
                  <a:pos x="connsiteX1" y="connsiteY1"/>
                </a:cxn>
                <a:cxn ang="0">
                  <a:pos x="connsiteX2" y="connsiteY2"/>
                </a:cxn>
                <a:cxn ang="0">
                  <a:pos x="connsiteX3" y="connsiteY3"/>
                </a:cxn>
              </a:cxnLst>
              <a:rect l="l" t="t" r="r" b="b"/>
              <a:pathLst>
                <a:path w="12192000" h="3868057">
                  <a:moveTo>
                    <a:pt x="0" y="0"/>
                  </a:moveTo>
                  <a:lnTo>
                    <a:pt x="0" y="3868057"/>
                  </a:lnTo>
                  <a:lnTo>
                    <a:pt x="12192000" y="3868057"/>
                  </a:lnTo>
                  <a:lnTo>
                    <a:pt x="12192000" y="297270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Regular" panose="02020603050405020304" charset="0"/>
                <a:ea typeface="+mn-ea"/>
                <a:cs typeface="Times New Roman Regular" panose="02020603050405020304" charset="0"/>
              </a:endParaRPr>
            </a:p>
          </p:txBody>
        </p:sp>
        <p:sp>
          <p:nvSpPr>
            <p:cNvPr id="10" name="直角三角形 5">
              <a:extLst>
                <a:ext uri="{FF2B5EF4-FFF2-40B4-BE49-F238E27FC236}">
                  <a16:creationId xmlns:a16="http://schemas.microsoft.com/office/drawing/2014/main" id="{E765A932-2803-45B9-DF0E-934148E6C480}"/>
                </a:ext>
              </a:extLst>
            </p:cNvPr>
            <p:cNvSpPr/>
            <p:nvPr/>
          </p:nvSpPr>
          <p:spPr>
            <a:xfrm flipV="1">
              <a:off x="0" y="4339770"/>
              <a:ext cx="6662057" cy="1632857"/>
            </a:xfrm>
            <a:prstGeom prst="rtTriangle">
              <a:avLst/>
            </a:prstGeom>
            <a:solidFill>
              <a:srgbClr val="528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Regular" panose="02020603050405020304" charset="0"/>
                <a:ea typeface="+mn-ea"/>
                <a:cs typeface="Times New Roman Regular" panose="02020603050405020304" charset="0"/>
              </a:endParaRPr>
            </a:p>
          </p:txBody>
        </p:sp>
      </p:grpSp>
      <p:sp>
        <p:nvSpPr>
          <p:cNvPr id="41" name="Oval 1"/>
          <p:cNvSpPr/>
          <p:nvPr/>
        </p:nvSpPr>
        <p:spPr>
          <a:xfrm>
            <a:off x="7278106" y="1028452"/>
            <a:ext cx="3591825" cy="3914890"/>
          </a:xfrm>
          <a:prstGeom prst="ellipse">
            <a:avLst/>
          </a:prstGeom>
          <a:blipFill>
            <a:blip r:embed="rId5"/>
            <a:stretch>
              <a:fillRect/>
            </a:stretch>
          </a:blipFill>
          <a:ln w="12700">
            <a:solidFill>
              <a:srgbClr val="FFFFFF"/>
            </a:solidFill>
            <a:miter/>
          </a:ln>
        </p:spPr>
        <p:txBody>
          <a:bodyPr lIns="45719" rIns="45719"/>
          <a:lstStyle/>
          <a:p>
            <a:pPr>
              <a:defRPr>
                <a:solidFill>
                  <a:srgbClr val="FFFFFF"/>
                </a:solidFill>
                <a:latin typeface="Times New Roman Regular"/>
                <a:ea typeface="Times New Roman Regular"/>
                <a:cs typeface="Times New Roman Regular"/>
                <a:sym typeface="Times New Roman Regular"/>
              </a:defRPr>
            </a:pPr>
            <a:endParaRPr/>
          </a:p>
        </p:txBody>
      </p:sp>
      <p:pic>
        <p:nvPicPr>
          <p:cNvPr id="12" name="Picture 11" descr="A blue and orange logo&#10;&#10;Description automatically generated">
            <a:extLst>
              <a:ext uri="{FF2B5EF4-FFF2-40B4-BE49-F238E27FC236}">
                <a16:creationId xmlns:a16="http://schemas.microsoft.com/office/drawing/2014/main" id="{A9813D36-F082-B189-3690-1F198CC6E1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139" t="23560" r="32203" b="30830"/>
          <a:stretch/>
        </p:blipFill>
        <p:spPr>
          <a:xfrm>
            <a:off x="11139420" y="5831508"/>
            <a:ext cx="1052579" cy="102649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矩形 3"/>
          <p:cNvSpPr/>
          <p:nvPr/>
        </p:nvSpPr>
        <p:spPr>
          <a:xfrm>
            <a:off x="-1" y="195865"/>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219" name="文本框 4"/>
          <p:cNvSpPr txBox="1"/>
          <p:nvPr/>
        </p:nvSpPr>
        <p:spPr>
          <a:xfrm>
            <a:off x="311533" y="152714"/>
            <a:ext cx="5192941"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t>Disciplinary Committees </a:t>
            </a:r>
          </a:p>
        </p:txBody>
      </p:sp>
      <p:sp>
        <p:nvSpPr>
          <p:cNvPr id="220" name="TextBox 28"/>
          <p:cNvSpPr txBox="1"/>
          <p:nvPr/>
        </p:nvSpPr>
        <p:spPr>
          <a:xfrm>
            <a:off x="1206182" y="3509962"/>
            <a:ext cx="256224" cy="535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100">
                <a:solidFill>
                  <a:srgbClr val="FFFFFF"/>
                </a:solidFill>
                <a:latin typeface="Arial"/>
                <a:ea typeface="Arial"/>
                <a:cs typeface="Arial"/>
                <a:sym typeface="Arial"/>
              </a:defRPr>
            </a:lvl1pPr>
          </a:lstStyle>
          <a:p>
            <a:r>
              <a:t>2</a:t>
            </a:r>
          </a:p>
        </p:txBody>
      </p:sp>
      <p:sp>
        <p:nvSpPr>
          <p:cNvPr id="221" name="Straight Connector 13"/>
          <p:cNvSpPr/>
          <p:nvPr/>
        </p:nvSpPr>
        <p:spPr>
          <a:xfrm>
            <a:off x="2101850" y="2900363"/>
            <a:ext cx="2936875" cy="1"/>
          </a:xfrm>
          <a:prstGeom prst="line">
            <a:avLst/>
          </a:prstGeom>
          <a:ln w="6350">
            <a:solidFill>
              <a:srgbClr val="D9D9D9"/>
            </a:solidFill>
            <a:prstDash val="dash"/>
            <a:miter/>
          </a:ln>
        </p:spPr>
        <p:txBody>
          <a:bodyPr lIns="45719" rIns="45719"/>
          <a:lstStyle/>
          <a:p>
            <a:endParaRPr/>
          </a:p>
        </p:txBody>
      </p:sp>
      <p:graphicFrame>
        <p:nvGraphicFramePr>
          <p:cNvPr id="222" name="Chart 45"/>
          <p:cNvGraphicFramePr/>
          <p:nvPr/>
        </p:nvGraphicFramePr>
        <p:xfrm>
          <a:off x="605929" y="1051745"/>
          <a:ext cx="4779165" cy="2094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3" name="Chart 46"/>
          <p:cNvGraphicFramePr/>
          <p:nvPr/>
        </p:nvGraphicFramePr>
        <p:xfrm>
          <a:off x="605929" y="3615191"/>
          <a:ext cx="4779165" cy="1976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4" name="Chart 48"/>
          <p:cNvGraphicFramePr/>
          <p:nvPr/>
        </p:nvGraphicFramePr>
        <p:xfrm>
          <a:off x="5737267" y="3615192"/>
          <a:ext cx="5286333" cy="1988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5" name="Chart 47"/>
          <p:cNvGraphicFramePr/>
          <p:nvPr/>
        </p:nvGraphicFramePr>
        <p:xfrm>
          <a:off x="5737267" y="1051746"/>
          <a:ext cx="5286333" cy="2094671"/>
        </p:xfrm>
        <a:graphic>
          <a:graphicData uri="http://schemas.openxmlformats.org/drawingml/2006/chart">
            <c:chart xmlns:c="http://schemas.openxmlformats.org/drawingml/2006/chart" xmlns:r="http://schemas.openxmlformats.org/officeDocument/2006/relationships" r:id="rId5"/>
          </a:graphicData>
        </a:graphic>
      </p:graphicFrame>
      <p:pic>
        <p:nvPicPr>
          <p:cNvPr id="226" name="Picture 13" descr="Picture 13"/>
          <p:cNvPicPr>
            <a:picLocks noChangeAspect="1"/>
          </p:cNvPicPr>
          <p:nvPr/>
        </p:nvPicPr>
        <p:blipFill>
          <a:blip r:embed="rId6"/>
          <a:srcRect l="20898" t="23998" r="16786" b="28825"/>
          <a:stretch>
            <a:fillRect/>
          </a:stretch>
        </p:blipFill>
        <p:spPr>
          <a:xfrm>
            <a:off x="276468" y="5831509"/>
            <a:ext cx="1052579" cy="796877"/>
          </a:xfrm>
          <a:prstGeom prst="rect">
            <a:avLst/>
          </a:prstGeom>
          <a:ln w="12700">
            <a:miter lim="400000"/>
          </a:ln>
        </p:spPr>
      </p:pic>
      <p:sp>
        <p:nvSpPr>
          <p:cNvPr id="227"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228" name="Picture 16" descr="Picture 16"/>
          <p:cNvPicPr>
            <a:picLocks noChangeAspect="1"/>
          </p:cNvPicPr>
          <p:nvPr/>
        </p:nvPicPr>
        <p:blipFill>
          <a:blip r:embed="rId7"/>
          <a:srcRect l="10994" t="8735" r="7491" b="20981"/>
          <a:stretch>
            <a:fillRect/>
          </a:stretch>
        </p:blipFill>
        <p:spPr>
          <a:xfrm>
            <a:off x="11017830" y="-93607"/>
            <a:ext cx="1249577" cy="10774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21"/>
                                        </p:tgtEl>
                                        <p:attrNameLst>
                                          <p:attrName>style.visibility</p:attrName>
                                        </p:attrNameLst>
                                      </p:cBhvr>
                                      <p:to>
                                        <p:strVal val="visible"/>
                                      </p:to>
                                    </p:set>
                                    <p:anim calcmode="lin" valueType="num">
                                      <p:cBhvr>
                                        <p:cTn id="7" dur="500" fill="hold"/>
                                        <p:tgtEl>
                                          <p:spTgt spid="221"/>
                                        </p:tgtEl>
                                        <p:attrNameLst>
                                          <p:attrName>ppt_w</p:attrName>
                                        </p:attrNameLst>
                                      </p:cBhvr>
                                      <p:tavLst>
                                        <p:tav tm="0">
                                          <p:val>
                                            <p:fltVal val="0"/>
                                          </p:val>
                                        </p:tav>
                                        <p:tav tm="100000">
                                          <p:val>
                                            <p:strVal val="#ppt_w"/>
                                          </p:val>
                                        </p:tav>
                                      </p:tavLst>
                                    </p:anim>
                                    <p:anim calcmode="lin" valueType="num">
                                      <p:cBhvr>
                                        <p:cTn id="8" dur="500" fill="hold"/>
                                        <p:tgtEl>
                                          <p:spTgt spid="2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fill="hold" grpId="0" nodeType="afterEffect">
                                  <p:stCondLst>
                                    <p:cond delay="0"/>
                                  </p:stCondLst>
                                  <p:iterate>
                                    <p:tmAbs val="0"/>
                                  </p:iterate>
                                  <p:childTnLst>
                                    <p:set>
                                      <p:cBhvr>
                                        <p:cTn id="11" fill="hold"/>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P spid="22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矩形 3"/>
          <p:cNvSpPr/>
          <p:nvPr/>
        </p:nvSpPr>
        <p:spPr>
          <a:xfrm>
            <a:off x="-1" y="164829"/>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280" name="文本框 4"/>
          <p:cNvSpPr txBox="1"/>
          <p:nvPr/>
        </p:nvSpPr>
        <p:spPr>
          <a:xfrm>
            <a:off x="311312" y="121678"/>
            <a:ext cx="3442335"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t>Udin Directorate</a:t>
            </a:r>
          </a:p>
        </p:txBody>
      </p:sp>
      <p:sp>
        <p:nvSpPr>
          <p:cNvPr id="281" name="Title 5"/>
          <p:cNvSpPr txBox="1">
            <a:spLocks noGrp="1"/>
          </p:cNvSpPr>
          <p:nvPr>
            <p:ph type="title"/>
          </p:nvPr>
        </p:nvSpPr>
        <p:spPr>
          <a:xfrm>
            <a:off x="6124575" y="4680584"/>
            <a:ext cx="5517516" cy="683896"/>
          </a:xfrm>
          <a:prstGeom prst="rect">
            <a:avLst/>
          </a:prstGeom>
        </p:spPr>
        <p:txBody>
          <a:bodyPr>
            <a:normAutofit fontScale="90000"/>
          </a:bodyPr>
          <a:lstStyle/>
          <a:p>
            <a:pPr algn="ctr" defTabSz="905255">
              <a:defRPr sz="2178" b="1">
                <a:solidFill>
                  <a:srgbClr val="38377E"/>
                </a:solidFill>
                <a:latin typeface="Times New Roman"/>
                <a:ea typeface="Times New Roman"/>
                <a:cs typeface="Times New Roman"/>
                <a:sym typeface="Times New Roman"/>
              </a:defRPr>
            </a:pPr>
            <a:r>
              <a:t>  Total Districts in India : 763+ </a:t>
            </a:r>
            <a:br/>
            <a:r>
              <a:t>Total Pin Codes in India : 19100 + </a:t>
            </a:r>
          </a:p>
        </p:txBody>
      </p:sp>
      <p:graphicFrame>
        <p:nvGraphicFramePr>
          <p:cNvPr id="282" name="Chart 38"/>
          <p:cNvGraphicFramePr/>
          <p:nvPr>
            <p:extLst>
              <p:ext uri="{D42A27DB-BD31-4B8C-83A1-F6EECF244321}">
                <p14:modId xmlns:p14="http://schemas.microsoft.com/office/powerpoint/2010/main" val="3312214927"/>
              </p:ext>
            </p:extLst>
          </p:nvPr>
        </p:nvGraphicFramePr>
        <p:xfrm>
          <a:off x="6156073" y="1157968"/>
          <a:ext cx="5321446" cy="3420747"/>
        </p:xfrm>
        <a:graphic>
          <a:graphicData uri="http://schemas.openxmlformats.org/drawingml/2006/chart">
            <c:chart xmlns:c="http://schemas.openxmlformats.org/drawingml/2006/chart" xmlns:r="http://schemas.openxmlformats.org/officeDocument/2006/relationships" r:id="rId2"/>
          </a:graphicData>
        </a:graphic>
      </p:graphicFrame>
      <p:pic>
        <p:nvPicPr>
          <p:cNvPr id="283" name="Picture 10" descr="Picture 10"/>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284"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285" name="Picture 12" descr="Picture 12"/>
          <p:cNvPicPr>
            <a:picLocks noChangeAspect="1"/>
          </p:cNvPicPr>
          <p:nvPr/>
        </p:nvPicPr>
        <p:blipFill>
          <a:blip r:embed="rId4"/>
          <a:srcRect l="10994" t="8735" r="7491" b="20981"/>
          <a:stretch>
            <a:fillRect/>
          </a:stretch>
        </p:blipFill>
        <p:spPr>
          <a:xfrm>
            <a:off x="11017830" y="-93607"/>
            <a:ext cx="1249577" cy="1077421"/>
          </a:xfrm>
          <a:prstGeom prst="rect">
            <a:avLst/>
          </a:prstGeom>
          <a:ln w="12700">
            <a:miter lim="400000"/>
          </a:ln>
        </p:spPr>
      </p:pic>
      <p:grpSp>
        <p:nvGrpSpPr>
          <p:cNvPr id="300" name="Diagram 1"/>
          <p:cNvGrpSpPr/>
          <p:nvPr/>
        </p:nvGrpSpPr>
        <p:grpSpPr>
          <a:xfrm>
            <a:off x="989963" y="735965"/>
            <a:ext cx="4688842" cy="4688841"/>
            <a:chOff x="0" y="0"/>
            <a:chExt cx="4688840" cy="4688840"/>
          </a:xfrm>
        </p:grpSpPr>
        <p:sp>
          <p:nvSpPr>
            <p:cNvPr id="287" name="Polygon"/>
            <p:cNvSpPr/>
            <p:nvPr/>
          </p:nvSpPr>
          <p:spPr>
            <a:xfrm>
              <a:off x="0" y="0"/>
              <a:ext cx="4688841" cy="4688841"/>
            </a:xfrm>
            <a:prstGeom prst="diamond">
              <a:avLst/>
            </a:prstGeom>
            <a:solidFill>
              <a:srgbClr val="A6A6A6"/>
            </a:solidFill>
            <a:ln w="12700" cap="flat">
              <a:noFill/>
              <a:miter lim="400000"/>
            </a:ln>
            <a:effectLst/>
          </p:spPr>
          <p:txBody>
            <a:bodyPr wrap="square" lIns="45719" tIns="45719" rIns="45719" bIns="45719" numCol="1" anchor="t">
              <a:noAutofit/>
            </a:bodyPr>
            <a:lstStyle/>
            <a:p>
              <a:endParaRPr/>
            </a:p>
          </p:txBody>
        </p:sp>
        <p:grpSp>
          <p:nvGrpSpPr>
            <p:cNvPr id="290" name="Group"/>
            <p:cNvGrpSpPr/>
            <p:nvPr/>
          </p:nvGrpSpPr>
          <p:grpSpPr>
            <a:xfrm>
              <a:off x="445439" y="445438"/>
              <a:ext cx="1828648" cy="1828648"/>
              <a:chOff x="0" y="0"/>
              <a:chExt cx="1828646" cy="1828646"/>
            </a:xfrm>
          </p:grpSpPr>
          <p:sp>
            <p:nvSpPr>
              <p:cNvPr id="288" name="Rounded Rectangle"/>
              <p:cNvSpPr/>
              <p:nvPr/>
            </p:nvSpPr>
            <p:spPr>
              <a:xfrm>
                <a:off x="0" y="0"/>
                <a:ext cx="1828647" cy="1828647"/>
              </a:xfrm>
              <a:prstGeom prst="roundRect">
                <a:avLst>
                  <a:gd name="adj" fmla="val 16667"/>
                </a:avLst>
              </a:prstGeom>
              <a:solidFill>
                <a:srgbClr val="F7941D"/>
              </a:soli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defTabSz="711200">
                  <a:spcBef>
                    <a:spcPts val="700"/>
                  </a:spcBef>
                  <a:defRPr>
                    <a:solidFill>
                      <a:srgbClr val="FFFFFF"/>
                    </a:solidFill>
                  </a:defRPr>
                </a:pPr>
                <a:endParaRPr/>
              </a:p>
            </p:txBody>
          </p:sp>
          <p:sp>
            <p:nvSpPr>
              <p:cNvPr id="289" name="Increased significance among Government Departments and stakeholders"/>
              <p:cNvSpPr txBox="1"/>
              <p:nvPr/>
            </p:nvSpPr>
            <p:spPr>
              <a:xfrm>
                <a:off x="89266" y="8813"/>
                <a:ext cx="1650115" cy="1811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lvl1pPr algn="ctr" defTabSz="711200">
                  <a:spcBef>
                    <a:spcPts val="600"/>
                  </a:spcBef>
                  <a:defRPr sz="1600">
                    <a:solidFill>
                      <a:srgbClr val="FFFFFF"/>
                    </a:solidFill>
                    <a:latin typeface="Times New Roman Regular"/>
                    <a:ea typeface="Times New Roman Regular"/>
                    <a:cs typeface="Times New Roman Regular"/>
                    <a:sym typeface="Times New Roman Regular"/>
                  </a:defRPr>
                </a:lvl1pPr>
              </a:lstStyle>
              <a:p>
                <a:r>
                  <a:t>Increased significance among Government Departments and stakeholders</a:t>
                </a:r>
              </a:p>
            </p:txBody>
          </p:sp>
        </p:grpSp>
        <p:grpSp>
          <p:nvGrpSpPr>
            <p:cNvPr id="293" name="Group"/>
            <p:cNvGrpSpPr/>
            <p:nvPr/>
          </p:nvGrpSpPr>
          <p:grpSpPr>
            <a:xfrm>
              <a:off x="2414752" y="445438"/>
              <a:ext cx="1828648" cy="1828648"/>
              <a:chOff x="0" y="0"/>
              <a:chExt cx="1828646" cy="1828646"/>
            </a:xfrm>
          </p:grpSpPr>
          <p:sp>
            <p:nvSpPr>
              <p:cNvPr id="291" name="Rounded Rectangle"/>
              <p:cNvSpPr/>
              <p:nvPr/>
            </p:nvSpPr>
            <p:spPr>
              <a:xfrm>
                <a:off x="0" y="0"/>
                <a:ext cx="1828647" cy="1828647"/>
              </a:xfrm>
              <a:prstGeom prst="roundRect">
                <a:avLst>
                  <a:gd name="adj" fmla="val 16667"/>
                </a:avLst>
              </a:prstGeom>
              <a:solidFill>
                <a:srgbClr val="528E45"/>
              </a:soli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defTabSz="711200">
                  <a:spcBef>
                    <a:spcPts val="700"/>
                  </a:spcBef>
                  <a:defRPr>
                    <a:solidFill>
                      <a:srgbClr val="FFFFFF"/>
                    </a:solidFill>
                  </a:defRPr>
                </a:pPr>
                <a:endParaRPr/>
              </a:p>
            </p:txBody>
          </p:sp>
          <p:sp>
            <p:nvSpPr>
              <p:cNvPr id="292" name="Mandated by Various State Governments In their tender Forms for judging financial capability"/>
              <p:cNvSpPr txBox="1"/>
              <p:nvPr/>
            </p:nvSpPr>
            <p:spPr>
              <a:xfrm>
                <a:off x="89267" y="8813"/>
                <a:ext cx="1650114" cy="1811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lvl1pPr algn="ctr" defTabSz="711200">
                  <a:spcBef>
                    <a:spcPts val="600"/>
                  </a:spcBef>
                  <a:defRPr sz="1600">
                    <a:solidFill>
                      <a:srgbClr val="FFFFFF"/>
                    </a:solidFill>
                    <a:latin typeface="Times New Roman Regular"/>
                    <a:ea typeface="Times New Roman Regular"/>
                    <a:cs typeface="Times New Roman Regular"/>
                    <a:sym typeface="Times New Roman Regular"/>
                  </a:defRPr>
                </a:lvl1pPr>
              </a:lstStyle>
              <a:p>
                <a:r>
                  <a:t>Mandated by Various State Governments In their tender Forms for judging financial capability</a:t>
                </a:r>
              </a:p>
            </p:txBody>
          </p:sp>
        </p:grpSp>
        <p:grpSp>
          <p:nvGrpSpPr>
            <p:cNvPr id="296" name="Group"/>
            <p:cNvGrpSpPr/>
            <p:nvPr/>
          </p:nvGrpSpPr>
          <p:grpSpPr>
            <a:xfrm>
              <a:off x="445439" y="2414752"/>
              <a:ext cx="1828648" cy="1828647"/>
              <a:chOff x="0" y="0"/>
              <a:chExt cx="1828646" cy="1828646"/>
            </a:xfrm>
          </p:grpSpPr>
          <p:sp>
            <p:nvSpPr>
              <p:cNvPr id="294" name="Rounded Rectangle"/>
              <p:cNvSpPr/>
              <p:nvPr/>
            </p:nvSpPr>
            <p:spPr>
              <a:xfrm>
                <a:off x="0" y="0"/>
                <a:ext cx="1828647" cy="1828647"/>
              </a:xfrm>
              <a:prstGeom prst="roundRect">
                <a:avLst>
                  <a:gd name="adj" fmla="val 16667"/>
                </a:avLst>
              </a:prstGeom>
              <a:solidFill>
                <a:srgbClr val="089FDA"/>
              </a:soli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defTabSz="711200">
                  <a:spcBef>
                    <a:spcPts val="700"/>
                  </a:spcBef>
                  <a:defRPr>
                    <a:solidFill>
                      <a:srgbClr val="FFFFFF"/>
                    </a:solidFill>
                  </a:defRPr>
                </a:pPr>
                <a:endParaRPr/>
              </a:p>
            </p:txBody>
          </p:sp>
          <p:sp>
            <p:nvSpPr>
              <p:cNvPr id="295" name="Validation of the UDINs on real time basis by CBDT"/>
              <p:cNvSpPr txBox="1"/>
              <p:nvPr/>
            </p:nvSpPr>
            <p:spPr>
              <a:xfrm>
                <a:off x="89266" y="370763"/>
                <a:ext cx="1650115" cy="1087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lvl1pPr algn="ctr" defTabSz="711200">
                  <a:spcBef>
                    <a:spcPts val="600"/>
                  </a:spcBef>
                  <a:defRPr sz="1600">
                    <a:solidFill>
                      <a:srgbClr val="FFFFFF"/>
                    </a:solidFill>
                    <a:latin typeface="Times New Roman Regular"/>
                    <a:ea typeface="Times New Roman Regular"/>
                    <a:cs typeface="Times New Roman Regular"/>
                    <a:sym typeface="Times New Roman Regular"/>
                  </a:defRPr>
                </a:lvl1pPr>
              </a:lstStyle>
              <a:p>
                <a:r>
                  <a:t>Validation of the UDINs on real time basis by CBDT</a:t>
                </a:r>
              </a:p>
            </p:txBody>
          </p:sp>
        </p:grpSp>
        <p:grpSp>
          <p:nvGrpSpPr>
            <p:cNvPr id="299" name="Group"/>
            <p:cNvGrpSpPr/>
            <p:nvPr/>
          </p:nvGrpSpPr>
          <p:grpSpPr>
            <a:xfrm>
              <a:off x="2414752" y="2414752"/>
              <a:ext cx="1828648" cy="1828647"/>
              <a:chOff x="0" y="0"/>
              <a:chExt cx="1828646" cy="1828646"/>
            </a:xfrm>
          </p:grpSpPr>
          <p:sp>
            <p:nvSpPr>
              <p:cNvPr id="297" name="Rounded Rectangle"/>
              <p:cNvSpPr/>
              <p:nvPr/>
            </p:nvSpPr>
            <p:spPr>
              <a:xfrm>
                <a:off x="0" y="0"/>
                <a:ext cx="1828647" cy="1828647"/>
              </a:xfrm>
              <a:prstGeom prst="roundRect">
                <a:avLst>
                  <a:gd name="adj" fmla="val 16667"/>
                </a:avLst>
              </a:prstGeom>
              <a:solidFill>
                <a:srgbClr val="D6AE82"/>
              </a:soli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defTabSz="711200">
                  <a:spcBef>
                    <a:spcPts val="700"/>
                  </a:spcBef>
                  <a:defRPr>
                    <a:solidFill>
                      <a:srgbClr val="FFFFFF"/>
                    </a:solidFill>
                  </a:defRPr>
                </a:pPr>
                <a:endParaRPr/>
              </a:p>
            </p:txBody>
          </p:sp>
          <p:sp>
            <p:nvSpPr>
              <p:cNvPr id="298" name="Consideration as a seal of Authentication"/>
              <p:cNvSpPr txBox="1"/>
              <p:nvPr/>
            </p:nvSpPr>
            <p:spPr>
              <a:xfrm>
                <a:off x="89267" y="491413"/>
                <a:ext cx="1650114" cy="845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lvl1pPr algn="ctr" defTabSz="711200">
                  <a:spcBef>
                    <a:spcPts val="600"/>
                  </a:spcBef>
                  <a:defRPr sz="1600">
                    <a:solidFill>
                      <a:srgbClr val="FFFFFF"/>
                    </a:solidFill>
                    <a:latin typeface="Times New Roman Regular"/>
                    <a:ea typeface="Times New Roman Regular"/>
                    <a:cs typeface="Times New Roman Regular"/>
                    <a:sym typeface="Times New Roman Regular"/>
                  </a:defRPr>
                </a:lvl1pPr>
              </a:lstStyle>
              <a:p>
                <a:r>
                  <a:t>Consideration as a seal of Authentication</a:t>
                </a:r>
              </a:p>
            </p:txBody>
          </p:sp>
        </p:gr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矩形 3"/>
          <p:cNvSpPr/>
          <p:nvPr/>
        </p:nvSpPr>
        <p:spPr>
          <a:xfrm>
            <a:off x="-1" y="183298"/>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303" name="Oval 11"/>
          <p:cNvSpPr/>
          <p:nvPr/>
        </p:nvSpPr>
        <p:spPr>
          <a:xfrm>
            <a:off x="2395538" y="3340100"/>
            <a:ext cx="1266827" cy="1263650"/>
          </a:xfrm>
          <a:prstGeom prst="ellipse">
            <a:avLst/>
          </a:prstGeom>
          <a:gradFill>
            <a:gsLst>
              <a:gs pos="0">
                <a:srgbClr val="FFFFFF"/>
              </a:gs>
              <a:gs pos="100000">
                <a:srgbClr val="EAEAEA"/>
              </a:gs>
            </a:gsLst>
            <a:lin ang="2700000"/>
          </a:gradFill>
          <a:ln w="19050">
            <a:solidFill>
              <a:srgbClr val="FFFFFF"/>
            </a:solidFill>
          </a:ln>
        </p:spPr>
        <p:txBody>
          <a:bodyPr lIns="45719" rIns="45719"/>
          <a:lstStyle/>
          <a:p>
            <a:endParaRPr/>
          </a:p>
        </p:txBody>
      </p:sp>
      <p:sp>
        <p:nvSpPr>
          <p:cNvPr id="304" name="Text Box 67"/>
          <p:cNvSpPr txBox="1"/>
          <p:nvPr/>
        </p:nvSpPr>
        <p:spPr>
          <a:xfrm>
            <a:off x="2931649" y="2430606"/>
            <a:ext cx="220003"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lnSpc>
                <a:spcPct val="60000"/>
              </a:lnSpc>
              <a:spcBef>
                <a:spcPts val="1000"/>
              </a:spcBef>
              <a:defRPr>
                <a:solidFill>
                  <a:srgbClr val="FFFFFF"/>
                </a:solidFill>
              </a:defRPr>
            </a:lvl1pPr>
          </a:lstStyle>
          <a:p>
            <a:r>
              <a:t>2</a:t>
            </a:r>
          </a:p>
        </p:txBody>
      </p:sp>
      <p:sp>
        <p:nvSpPr>
          <p:cNvPr id="305" name="Text Box 67"/>
          <p:cNvSpPr txBox="1"/>
          <p:nvPr/>
        </p:nvSpPr>
        <p:spPr>
          <a:xfrm>
            <a:off x="2931649" y="3049731"/>
            <a:ext cx="220003"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lnSpc>
                <a:spcPct val="60000"/>
              </a:lnSpc>
              <a:spcBef>
                <a:spcPts val="1000"/>
              </a:spcBef>
              <a:defRPr>
                <a:solidFill>
                  <a:srgbClr val="FFFFFF"/>
                </a:solidFill>
              </a:defRPr>
            </a:lvl1pPr>
          </a:lstStyle>
          <a:p>
            <a:r>
              <a:t>4</a:t>
            </a:r>
          </a:p>
        </p:txBody>
      </p:sp>
      <p:sp>
        <p:nvSpPr>
          <p:cNvPr id="306" name="Rounded Rectangle 11"/>
          <p:cNvSpPr txBox="1"/>
          <p:nvPr/>
        </p:nvSpPr>
        <p:spPr>
          <a:xfrm>
            <a:off x="546147" y="256404"/>
            <a:ext cx="4604721" cy="421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400" b="1">
                <a:solidFill>
                  <a:srgbClr val="203864"/>
                </a:solidFill>
                <a:latin typeface="Times New Roman"/>
                <a:ea typeface="Times New Roman"/>
                <a:cs typeface="Times New Roman"/>
                <a:sym typeface="Times New Roman"/>
              </a:defRPr>
            </a:lvl1pPr>
          </a:lstStyle>
          <a:p>
            <a:r>
              <a:t>National Recognition of UDIN</a:t>
            </a:r>
          </a:p>
        </p:txBody>
      </p:sp>
      <p:pic>
        <p:nvPicPr>
          <p:cNvPr id="307" name="Picture 9" descr="Picture 9"/>
          <p:cNvPicPr>
            <a:picLocks noChangeAspect="1"/>
          </p:cNvPicPr>
          <p:nvPr/>
        </p:nvPicPr>
        <p:blipFill>
          <a:blip r:embed="rId3"/>
          <a:stretch>
            <a:fillRect/>
          </a:stretch>
        </p:blipFill>
        <p:spPr>
          <a:xfrm>
            <a:off x="350008" y="1031055"/>
            <a:ext cx="1772112" cy="1181407"/>
          </a:xfrm>
          <a:prstGeom prst="rect">
            <a:avLst/>
          </a:prstGeom>
          <a:ln w="12700">
            <a:miter lim="400000"/>
          </a:ln>
        </p:spPr>
      </p:pic>
      <p:pic>
        <p:nvPicPr>
          <p:cNvPr id="308" name="Picture 10" descr="Picture 10"/>
          <p:cNvPicPr>
            <a:picLocks noChangeAspect="1"/>
          </p:cNvPicPr>
          <p:nvPr/>
        </p:nvPicPr>
        <p:blipFill>
          <a:blip r:embed="rId4"/>
          <a:stretch>
            <a:fillRect/>
          </a:stretch>
        </p:blipFill>
        <p:spPr>
          <a:xfrm>
            <a:off x="3176477" y="1192864"/>
            <a:ext cx="1883332" cy="1018852"/>
          </a:xfrm>
          <a:prstGeom prst="rect">
            <a:avLst/>
          </a:prstGeom>
          <a:ln w="12700">
            <a:miter lim="400000"/>
          </a:ln>
        </p:spPr>
      </p:pic>
      <p:pic>
        <p:nvPicPr>
          <p:cNvPr id="309" name="Picture 11" descr="Picture 11"/>
          <p:cNvPicPr>
            <a:picLocks noChangeAspect="1"/>
          </p:cNvPicPr>
          <p:nvPr/>
        </p:nvPicPr>
        <p:blipFill>
          <a:blip r:embed="rId5"/>
          <a:srcRect t="8350" b="8089"/>
          <a:stretch>
            <a:fillRect/>
          </a:stretch>
        </p:blipFill>
        <p:spPr>
          <a:xfrm>
            <a:off x="476000" y="2374662"/>
            <a:ext cx="1822843" cy="1142385"/>
          </a:xfrm>
          <a:prstGeom prst="rect">
            <a:avLst/>
          </a:prstGeom>
          <a:ln w="12700">
            <a:miter lim="400000"/>
          </a:ln>
        </p:spPr>
      </p:pic>
      <p:pic>
        <p:nvPicPr>
          <p:cNvPr id="310" name="Picture 12" descr="Picture 12"/>
          <p:cNvPicPr>
            <a:picLocks noChangeAspect="1"/>
          </p:cNvPicPr>
          <p:nvPr/>
        </p:nvPicPr>
        <p:blipFill>
          <a:blip r:embed="rId6"/>
          <a:stretch>
            <a:fillRect/>
          </a:stretch>
        </p:blipFill>
        <p:spPr>
          <a:xfrm>
            <a:off x="3521276" y="2436584"/>
            <a:ext cx="1602341" cy="1084800"/>
          </a:xfrm>
          <a:prstGeom prst="rect">
            <a:avLst/>
          </a:prstGeom>
          <a:ln w="12700">
            <a:miter lim="400000"/>
          </a:ln>
        </p:spPr>
      </p:pic>
      <p:pic>
        <p:nvPicPr>
          <p:cNvPr id="311" name="Picture 13" descr="Picture 13"/>
          <p:cNvPicPr>
            <a:picLocks noChangeAspect="1"/>
          </p:cNvPicPr>
          <p:nvPr/>
        </p:nvPicPr>
        <p:blipFill>
          <a:blip r:embed="rId7"/>
          <a:stretch>
            <a:fillRect/>
          </a:stretch>
        </p:blipFill>
        <p:spPr>
          <a:xfrm>
            <a:off x="276468" y="3678854"/>
            <a:ext cx="1458987" cy="1092833"/>
          </a:xfrm>
          <a:prstGeom prst="rect">
            <a:avLst/>
          </a:prstGeom>
          <a:ln w="12700">
            <a:miter lim="400000"/>
          </a:ln>
        </p:spPr>
      </p:pic>
      <p:pic>
        <p:nvPicPr>
          <p:cNvPr id="312" name="Picture 14" descr="Picture 14"/>
          <p:cNvPicPr>
            <a:picLocks noChangeAspect="1"/>
          </p:cNvPicPr>
          <p:nvPr/>
        </p:nvPicPr>
        <p:blipFill>
          <a:blip r:embed="rId8"/>
          <a:stretch>
            <a:fillRect/>
          </a:stretch>
        </p:blipFill>
        <p:spPr>
          <a:xfrm>
            <a:off x="3376967" y="3758905"/>
            <a:ext cx="1890960" cy="1260640"/>
          </a:xfrm>
          <a:prstGeom prst="rect">
            <a:avLst/>
          </a:prstGeom>
          <a:ln w="12700">
            <a:miter lim="400000"/>
          </a:ln>
        </p:spPr>
      </p:pic>
      <p:pic>
        <p:nvPicPr>
          <p:cNvPr id="313" name="Picture 15" descr="Picture 15"/>
          <p:cNvPicPr>
            <a:picLocks noChangeAspect="1"/>
          </p:cNvPicPr>
          <p:nvPr/>
        </p:nvPicPr>
        <p:blipFill>
          <a:blip r:embed="rId9"/>
          <a:srcRect l="16405" r="17805" b="9409"/>
          <a:stretch>
            <a:fillRect/>
          </a:stretch>
        </p:blipFill>
        <p:spPr>
          <a:xfrm>
            <a:off x="1910718" y="3758939"/>
            <a:ext cx="1411595" cy="1233786"/>
          </a:xfrm>
          <a:prstGeom prst="rect">
            <a:avLst/>
          </a:prstGeom>
          <a:ln w="12700">
            <a:miter lim="400000"/>
          </a:ln>
        </p:spPr>
      </p:pic>
      <p:sp>
        <p:nvSpPr>
          <p:cNvPr id="314" name="Rounded Rectangle 14"/>
          <p:cNvSpPr txBox="1"/>
          <p:nvPr/>
        </p:nvSpPr>
        <p:spPr>
          <a:xfrm>
            <a:off x="5866679" y="275330"/>
            <a:ext cx="5581382"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400" b="1">
                <a:solidFill>
                  <a:srgbClr val="203864"/>
                </a:solidFill>
                <a:latin typeface="Times New Roman"/>
                <a:ea typeface="Times New Roman"/>
                <a:cs typeface="Times New Roman"/>
                <a:sym typeface="Times New Roman"/>
              </a:defRPr>
            </a:lvl1pPr>
          </a:lstStyle>
          <a:p>
            <a:r>
              <a:t>International acknowledgement of UDIN</a:t>
            </a:r>
          </a:p>
        </p:txBody>
      </p:sp>
      <p:pic>
        <p:nvPicPr>
          <p:cNvPr id="315" name="Picture 3" descr="Picture 3"/>
          <p:cNvPicPr>
            <a:picLocks noChangeAspect="1"/>
          </p:cNvPicPr>
          <p:nvPr/>
        </p:nvPicPr>
        <p:blipFill>
          <a:blip r:embed="rId10"/>
          <a:stretch>
            <a:fillRect/>
          </a:stretch>
        </p:blipFill>
        <p:spPr>
          <a:xfrm>
            <a:off x="9420362" y="1392515"/>
            <a:ext cx="2334499" cy="762003"/>
          </a:xfrm>
          <a:prstGeom prst="rect">
            <a:avLst/>
          </a:prstGeom>
          <a:ln w="12700">
            <a:miter lim="400000"/>
          </a:ln>
        </p:spPr>
      </p:pic>
      <p:pic>
        <p:nvPicPr>
          <p:cNvPr id="316" name="Picture 4" descr="Picture 4"/>
          <p:cNvPicPr>
            <a:picLocks noChangeAspect="1"/>
          </p:cNvPicPr>
          <p:nvPr/>
        </p:nvPicPr>
        <p:blipFill>
          <a:blip r:embed="rId11"/>
          <a:srcRect l="11496" t="15566" r="13892" b="16262"/>
          <a:stretch>
            <a:fillRect/>
          </a:stretch>
        </p:blipFill>
        <p:spPr>
          <a:xfrm>
            <a:off x="8376019" y="2528952"/>
            <a:ext cx="1387832" cy="1268021"/>
          </a:xfrm>
          <a:prstGeom prst="rect">
            <a:avLst/>
          </a:prstGeom>
          <a:ln w="12700">
            <a:miter lim="400000"/>
          </a:ln>
        </p:spPr>
      </p:pic>
      <p:pic>
        <p:nvPicPr>
          <p:cNvPr id="317" name="Picture 5" descr="Picture 5"/>
          <p:cNvPicPr>
            <a:picLocks noChangeAspect="1"/>
          </p:cNvPicPr>
          <p:nvPr/>
        </p:nvPicPr>
        <p:blipFill>
          <a:blip r:embed="rId12"/>
          <a:stretch>
            <a:fillRect/>
          </a:stretch>
        </p:blipFill>
        <p:spPr>
          <a:xfrm>
            <a:off x="9420160" y="3796972"/>
            <a:ext cx="2563572" cy="996946"/>
          </a:xfrm>
          <a:prstGeom prst="rect">
            <a:avLst/>
          </a:prstGeom>
          <a:ln w="12700">
            <a:miter lim="400000"/>
          </a:ln>
        </p:spPr>
      </p:pic>
      <p:pic>
        <p:nvPicPr>
          <p:cNvPr id="318" name="Picture 8" descr="Picture 8"/>
          <p:cNvPicPr>
            <a:picLocks noChangeAspect="1"/>
          </p:cNvPicPr>
          <p:nvPr/>
        </p:nvPicPr>
        <p:blipFill>
          <a:blip r:embed="rId13"/>
          <a:stretch>
            <a:fillRect/>
          </a:stretch>
        </p:blipFill>
        <p:spPr>
          <a:xfrm>
            <a:off x="6101870" y="1098621"/>
            <a:ext cx="2327108" cy="1402401"/>
          </a:xfrm>
          <a:prstGeom prst="rect">
            <a:avLst/>
          </a:prstGeom>
          <a:ln w="12700">
            <a:miter lim="400000"/>
          </a:ln>
        </p:spPr>
      </p:pic>
      <p:pic>
        <p:nvPicPr>
          <p:cNvPr id="319" name="Picture 10" descr="Picture 10"/>
          <p:cNvPicPr>
            <a:picLocks noChangeAspect="1"/>
          </p:cNvPicPr>
          <p:nvPr/>
        </p:nvPicPr>
        <p:blipFill>
          <a:blip r:embed="rId14"/>
          <a:stretch>
            <a:fillRect/>
          </a:stretch>
        </p:blipFill>
        <p:spPr>
          <a:xfrm>
            <a:off x="6072611" y="3699769"/>
            <a:ext cx="2279472" cy="1094148"/>
          </a:xfrm>
          <a:prstGeom prst="rect">
            <a:avLst/>
          </a:prstGeom>
          <a:ln w="12700">
            <a:miter lim="400000"/>
          </a:ln>
        </p:spPr>
      </p:pic>
      <p:sp>
        <p:nvSpPr>
          <p:cNvPr id="320" name="Straight Connector 69"/>
          <p:cNvSpPr/>
          <p:nvPr/>
        </p:nvSpPr>
        <p:spPr>
          <a:xfrm flipH="1">
            <a:off x="5689599" y="940324"/>
            <a:ext cx="1" cy="4865885"/>
          </a:xfrm>
          <a:prstGeom prst="line">
            <a:avLst/>
          </a:prstGeom>
          <a:ln w="6350">
            <a:solidFill>
              <a:schemeClr val="accent1"/>
            </a:solidFill>
            <a:miter/>
          </a:ln>
        </p:spPr>
        <p:txBody>
          <a:bodyPr lIns="45719" rIns="45719"/>
          <a:lstStyle/>
          <a:p>
            <a:endParaRPr/>
          </a:p>
        </p:txBody>
      </p:sp>
      <p:pic>
        <p:nvPicPr>
          <p:cNvPr id="321" name="Picture 25" descr="Picture 25"/>
          <p:cNvPicPr>
            <a:picLocks noChangeAspect="1"/>
          </p:cNvPicPr>
          <p:nvPr/>
        </p:nvPicPr>
        <p:blipFill>
          <a:blip r:embed="rId15"/>
          <a:srcRect l="20898" t="23998" r="16786" b="28825"/>
          <a:stretch>
            <a:fillRect/>
          </a:stretch>
        </p:blipFill>
        <p:spPr>
          <a:xfrm>
            <a:off x="276468" y="5831509"/>
            <a:ext cx="1052579" cy="796877"/>
          </a:xfrm>
          <a:prstGeom prst="rect">
            <a:avLst/>
          </a:prstGeom>
          <a:ln w="12700">
            <a:miter lim="400000"/>
          </a:ln>
        </p:spPr>
      </p:pic>
      <p:sp>
        <p:nvSpPr>
          <p:cNvPr id="322"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323" name="Picture 27" descr="Picture 27"/>
          <p:cNvPicPr>
            <a:picLocks noChangeAspect="1"/>
          </p:cNvPicPr>
          <p:nvPr/>
        </p:nvPicPr>
        <p:blipFill>
          <a:blip r:embed="rId16"/>
          <a:srcRect l="10994" t="8735" r="7491" b="20981"/>
          <a:stretch>
            <a:fillRect/>
          </a:stretch>
        </p:blipFill>
        <p:spPr>
          <a:xfrm>
            <a:off x="11017830" y="-93607"/>
            <a:ext cx="1249577" cy="10774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303"/>
                                        </p:tgtEl>
                                        <p:attrNameLst>
                                          <p:attrName>style.visibility</p:attrName>
                                        </p:attrNameLst>
                                      </p:cBhvr>
                                      <p:to>
                                        <p:strVal val="visible"/>
                                      </p:to>
                                    </p:set>
                                    <p:anim calcmode="lin" valueType="num">
                                      <p:cBhvr>
                                        <p:cTn id="7" dur="500" fill="hold"/>
                                        <p:tgtEl>
                                          <p:spTgt spid="303"/>
                                        </p:tgtEl>
                                        <p:attrNameLst>
                                          <p:attrName>ppt_w</p:attrName>
                                        </p:attrNameLst>
                                      </p:cBhvr>
                                      <p:tavLst>
                                        <p:tav tm="0">
                                          <p:val>
                                            <p:fltVal val="0"/>
                                          </p:val>
                                        </p:tav>
                                        <p:tav tm="100000">
                                          <p:val>
                                            <p:strVal val="#ppt_w"/>
                                          </p:val>
                                        </p:tav>
                                      </p:tavLst>
                                    </p:anim>
                                    <p:anim calcmode="lin" valueType="num">
                                      <p:cBhvr>
                                        <p:cTn id="8" dur="500" fill="hold"/>
                                        <p:tgtEl>
                                          <p:spTgt spid="3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fill="hold" grpId="0" nodeType="afterEffect">
                                  <p:stCondLst>
                                    <p:cond delay="0"/>
                                  </p:stCondLst>
                                  <p:iterate>
                                    <p:tmAbs val="0"/>
                                  </p:iterate>
                                  <p:childTnLst>
                                    <p:set>
                                      <p:cBhvr>
                                        <p:cTn id="11" fill="hold"/>
                                        <p:tgtEl>
                                          <p:spTgt spid="304"/>
                                        </p:tgtEl>
                                        <p:attrNameLst>
                                          <p:attrName>style.visibility</p:attrName>
                                        </p:attrNameLst>
                                      </p:cBhvr>
                                      <p:to>
                                        <p:strVal val="visible"/>
                                      </p:to>
                                    </p:set>
                                    <p:animEffect transition="in" filter="fade">
                                      <p:cBhvr>
                                        <p:cTn id="12" dur="200"/>
                                        <p:tgtEl>
                                          <p:spTgt spid="304"/>
                                        </p:tgtEl>
                                      </p:cBhvr>
                                    </p:animEffect>
                                  </p:childTnLst>
                                </p:cTn>
                              </p:par>
                            </p:childTnLst>
                          </p:cTn>
                        </p:par>
                        <p:par>
                          <p:cTn id="13" fill="hold">
                            <p:stCondLst>
                              <p:cond delay="700"/>
                            </p:stCondLst>
                            <p:childTnLst>
                              <p:par>
                                <p:cTn id="14" presetID="10" presetClass="entr" fill="hold" grpId="0" nodeType="afterEffect">
                                  <p:stCondLst>
                                    <p:cond delay="0"/>
                                  </p:stCondLst>
                                  <p:iterate>
                                    <p:tmAbs val="0"/>
                                  </p:iterate>
                                  <p:childTnLst>
                                    <p:set>
                                      <p:cBhvr>
                                        <p:cTn id="15" fill="hold"/>
                                        <p:tgtEl>
                                          <p:spTgt spid="305"/>
                                        </p:tgtEl>
                                        <p:attrNameLst>
                                          <p:attrName>style.visibility</p:attrName>
                                        </p:attrNameLst>
                                      </p:cBhvr>
                                      <p:to>
                                        <p:strVal val="visible"/>
                                      </p:to>
                                    </p:set>
                                    <p:animEffect transition="in" filter="fade">
                                      <p:cBhvr>
                                        <p:cTn id="16" dur="2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04" grpId="0" animBg="1" advAuto="0"/>
      <p:bldP spid="30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矩形 3"/>
          <p:cNvSpPr/>
          <p:nvPr/>
        </p:nvSpPr>
        <p:spPr>
          <a:xfrm>
            <a:off x="-24964" y="251224"/>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232" name="文本框 4"/>
          <p:cNvSpPr txBox="1"/>
          <p:nvPr/>
        </p:nvSpPr>
        <p:spPr>
          <a:xfrm>
            <a:off x="309701" y="251879"/>
            <a:ext cx="6372841" cy="544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1066800">
              <a:lnSpc>
                <a:spcPct val="90000"/>
              </a:lnSpc>
              <a:spcBef>
                <a:spcPts val="1300"/>
              </a:spcBef>
              <a:defRPr sz="3200" b="1">
                <a:solidFill>
                  <a:srgbClr val="39387E"/>
                </a:solidFill>
                <a:latin typeface="Times New Roman"/>
                <a:ea typeface="Times New Roman"/>
                <a:cs typeface="Times New Roman"/>
                <a:sym typeface="Times New Roman"/>
              </a:defRPr>
            </a:lvl1pPr>
          </a:lstStyle>
          <a:p>
            <a:r>
              <a:t>Financial Reporting Review Board</a:t>
            </a:r>
          </a:p>
        </p:txBody>
      </p:sp>
      <p:sp>
        <p:nvSpPr>
          <p:cNvPr id="233" name="Freeform 31"/>
          <p:cNvSpPr/>
          <p:nvPr/>
        </p:nvSpPr>
        <p:spPr>
          <a:xfrm>
            <a:off x="2683796" y="5907087"/>
            <a:ext cx="490057" cy="51973"/>
          </a:xfrm>
          <a:custGeom>
            <a:avLst/>
            <a:gdLst/>
            <a:ahLst/>
            <a:cxnLst>
              <a:cxn ang="0">
                <a:pos x="wd2" y="hd2"/>
              </a:cxn>
              <a:cxn ang="5400000">
                <a:pos x="wd2" y="hd2"/>
              </a:cxn>
              <a:cxn ang="10800000">
                <a:pos x="wd2" y="hd2"/>
              </a:cxn>
              <a:cxn ang="16200000">
                <a:pos x="wd2" y="hd2"/>
              </a:cxn>
            </a:cxnLst>
            <a:rect l="0" t="0" r="r" b="b"/>
            <a:pathLst>
              <a:path w="20902" h="19112" extrusionOk="0">
                <a:moveTo>
                  <a:pt x="1478" y="19008"/>
                </a:moveTo>
                <a:cubicBezTo>
                  <a:pt x="19196" y="19008"/>
                  <a:pt x="19196" y="19008"/>
                  <a:pt x="19196" y="19008"/>
                </a:cubicBezTo>
                <a:cubicBezTo>
                  <a:pt x="19196" y="19008"/>
                  <a:pt x="21087" y="21600"/>
                  <a:pt x="20888" y="864"/>
                </a:cubicBezTo>
                <a:cubicBezTo>
                  <a:pt x="84" y="0"/>
                  <a:pt x="84" y="0"/>
                  <a:pt x="84" y="0"/>
                </a:cubicBezTo>
                <a:cubicBezTo>
                  <a:pt x="84" y="0"/>
                  <a:pt x="-513" y="17280"/>
                  <a:pt x="1478" y="19008"/>
                </a:cubicBezTo>
              </a:path>
            </a:pathLst>
          </a:custGeom>
          <a:solidFill>
            <a:srgbClr val="FFFFFF"/>
          </a:solidFill>
          <a:ln w="12700">
            <a:miter lim="400000"/>
          </a:ln>
        </p:spPr>
        <p:txBody>
          <a:bodyPr lIns="45719" rIns="45719"/>
          <a:lstStyle/>
          <a:p>
            <a:pPr defTabSz="1373505">
              <a:defRPr sz="3500">
                <a:solidFill>
                  <a:srgbClr val="262626"/>
                </a:solidFill>
                <a:latin typeface="Arial"/>
                <a:ea typeface="Arial"/>
                <a:cs typeface="Arial"/>
                <a:sym typeface="Arial"/>
              </a:defRPr>
            </a:pPr>
            <a:endParaRPr/>
          </a:p>
        </p:txBody>
      </p:sp>
      <p:sp>
        <p:nvSpPr>
          <p:cNvPr id="234" name="Freeform 45"/>
          <p:cNvSpPr/>
          <p:nvPr/>
        </p:nvSpPr>
        <p:spPr>
          <a:xfrm>
            <a:off x="2419350" y="4483100"/>
            <a:ext cx="1000126" cy="1000126"/>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495"/>
                  <a:pt x="0" y="10604"/>
                </a:cubicBezTo>
                <a:cubicBezTo>
                  <a:pt x="0" y="4713"/>
                  <a:pt x="4713" y="0"/>
                  <a:pt x="10604" y="0"/>
                </a:cubicBezTo>
                <a:cubicBezTo>
                  <a:pt x="16495" y="0"/>
                  <a:pt x="21600" y="4713"/>
                  <a:pt x="21600" y="10604"/>
                </a:cubicBezTo>
                <a:cubicBezTo>
                  <a:pt x="21600" y="16495"/>
                  <a:pt x="16495" y="21600"/>
                  <a:pt x="10604" y="21600"/>
                </a:cubicBezTo>
                <a:close/>
                <a:moveTo>
                  <a:pt x="17673" y="7855"/>
                </a:moveTo>
                <a:cubicBezTo>
                  <a:pt x="16495" y="6676"/>
                  <a:pt x="16495" y="6676"/>
                  <a:pt x="16495" y="6676"/>
                </a:cubicBezTo>
                <a:cubicBezTo>
                  <a:pt x="16102" y="6284"/>
                  <a:pt x="16102" y="6284"/>
                  <a:pt x="15709" y="6284"/>
                </a:cubicBezTo>
                <a:cubicBezTo>
                  <a:pt x="15316" y="6284"/>
                  <a:pt x="15316" y="6284"/>
                  <a:pt x="14924" y="6676"/>
                </a:cubicBezTo>
                <a:cubicBezTo>
                  <a:pt x="9425" y="12175"/>
                  <a:pt x="9425" y="12175"/>
                  <a:pt x="9425" y="12175"/>
                </a:cubicBezTo>
                <a:cubicBezTo>
                  <a:pt x="6284" y="9033"/>
                  <a:pt x="6284" y="9033"/>
                  <a:pt x="6284" y="9033"/>
                </a:cubicBezTo>
                <a:cubicBezTo>
                  <a:pt x="5891" y="9033"/>
                  <a:pt x="5891" y="8640"/>
                  <a:pt x="5498" y="8640"/>
                </a:cubicBezTo>
                <a:cubicBezTo>
                  <a:pt x="5498" y="8640"/>
                  <a:pt x="5105" y="9033"/>
                  <a:pt x="5105" y="9033"/>
                </a:cubicBezTo>
                <a:cubicBezTo>
                  <a:pt x="3535" y="10211"/>
                  <a:pt x="3535" y="10211"/>
                  <a:pt x="3535" y="10211"/>
                </a:cubicBezTo>
                <a:cubicBezTo>
                  <a:pt x="3535" y="10604"/>
                  <a:pt x="3535" y="10604"/>
                  <a:pt x="3535" y="10996"/>
                </a:cubicBezTo>
                <a:cubicBezTo>
                  <a:pt x="3535" y="11389"/>
                  <a:pt x="3535" y="11389"/>
                  <a:pt x="3535" y="11782"/>
                </a:cubicBezTo>
                <a:cubicBezTo>
                  <a:pt x="8640" y="16887"/>
                  <a:pt x="8640" y="16887"/>
                  <a:pt x="8640" y="16887"/>
                </a:cubicBezTo>
                <a:cubicBezTo>
                  <a:pt x="9033" y="16887"/>
                  <a:pt x="9033" y="16887"/>
                  <a:pt x="9425" y="16887"/>
                </a:cubicBezTo>
                <a:cubicBezTo>
                  <a:pt x="9818" y="16887"/>
                  <a:pt x="9818" y="16887"/>
                  <a:pt x="10211" y="16887"/>
                </a:cubicBezTo>
                <a:cubicBezTo>
                  <a:pt x="17673" y="9033"/>
                  <a:pt x="17673" y="9033"/>
                  <a:pt x="17673" y="9033"/>
                </a:cubicBezTo>
                <a:cubicBezTo>
                  <a:pt x="17673" y="9033"/>
                  <a:pt x="18065" y="8640"/>
                  <a:pt x="18065" y="8640"/>
                </a:cubicBezTo>
                <a:cubicBezTo>
                  <a:pt x="18065" y="8247"/>
                  <a:pt x="17673" y="7855"/>
                  <a:pt x="17673" y="7855"/>
                </a:cubicBezTo>
                <a:close/>
              </a:path>
            </a:pathLst>
          </a:custGeom>
          <a:solidFill>
            <a:srgbClr val="FFFFFF"/>
          </a:solidFill>
          <a:ln w="12700">
            <a:miter lim="400000"/>
          </a:ln>
        </p:spPr>
        <p:txBody>
          <a:bodyPr lIns="45719" rIns="45719"/>
          <a:lstStyle/>
          <a:p>
            <a:pPr defTabSz="1373505">
              <a:defRPr sz="3500">
                <a:solidFill>
                  <a:srgbClr val="262626"/>
                </a:solidFill>
                <a:latin typeface="Arial"/>
                <a:ea typeface="Arial"/>
                <a:cs typeface="Arial"/>
                <a:sym typeface="Arial"/>
              </a:defRPr>
            </a:pPr>
            <a:endParaRPr/>
          </a:p>
        </p:txBody>
      </p:sp>
      <p:sp>
        <p:nvSpPr>
          <p:cNvPr id="235" name="TextBox 75"/>
          <p:cNvSpPr txBox="1"/>
          <p:nvPr/>
        </p:nvSpPr>
        <p:spPr>
          <a:xfrm>
            <a:off x="836383" y="1081652"/>
            <a:ext cx="4438036" cy="336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700">
                <a:effectLst>
                  <a:outerShdw blurRad="38100" dist="25400" dir="5400000" rotWithShape="0">
                    <a:srgbClr val="6E747A">
                      <a:alpha val="43000"/>
                    </a:srgbClr>
                  </a:outerShdw>
                </a:effectLst>
                <a:latin typeface="Times New Roman"/>
                <a:ea typeface="Times New Roman"/>
                <a:cs typeface="Times New Roman"/>
                <a:sym typeface="Times New Roman"/>
              </a:defRPr>
            </a:lvl1pPr>
          </a:lstStyle>
          <a:p>
            <a:r>
              <a:t>SELECTION OF ENTERPRISES FOR REVIEW</a:t>
            </a:r>
          </a:p>
        </p:txBody>
      </p:sp>
      <p:grpSp>
        <p:nvGrpSpPr>
          <p:cNvPr id="238" name="Rectangle 76"/>
          <p:cNvGrpSpPr/>
          <p:nvPr/>
        </p:nvGrpSpPr>
        <p:grpSpPr>
          <a:xfrm>
            <a:off x="1849347" y="1798021"/>
            <a:ext cx="2229493" cy="614053"/>
            <a:chOff x="0" y="0"/>
            <a:chExt cx="2229492" cy="614052"/>
          </a:xfrm>
        </p:grpSpPr>
        <p:sp>
          <p:nvSpPr>
            <p:cNvPr id="236" name="Rectangle"/>
            <p:cNvSpPr/>
            <p:nvPr/>
          </p:nvSpPr>
          <p:spPr>
            <a:xfrm>
              <a:off x="-1" y="-1"/>
              <a:ext cx="2229494" cy="614054"/>
            </a:xfrm>
            <a:prstGeom prst="rect">
              <a:avLst/>
            </a:prstGeom>
            <a:solidFill>
              <a:srgbClr val="F8A43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7" name="SUO-MOTTO…"/>
            <p:cNvSpPr txBox="1"/>
            <p:nvPr/>
          </p:nvSpPr>
          <p:spPr>
            <a:xfrm>
              <a:off x="45719" y="49452"/>
              <a:ext cx="2138054" cy="5151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500" b="1">
                  <a:solidFill>
                    <a:srgbClr val="FFFFFF"/>
                  </a:solidFill>
                  <a:latin typeface="Times New Roman"/>
                  <a:ea typeface="Times New Roman"/>
                  <a:cs typeface="Times New Roman"/>
                  <a:sym typeface="Times New Roman"/>
                </a:defRPr>
              </a:pPr>
              <a:r>
                <a:t>SUO-MOTTO</a:t>
              </a:r>
            </a:p>
            <a:p>
              <a:pPr algn="ctr">
                <a:defRPr sz="1500" b="1">
                  <a:solidFill>
                    <a:srgbClr val="FFFFFF"/>
                  </a:solidFill>
                  <a:latin typeface="Times New Roman"/>
                  <a:ea typeface="Times New Roman"/>
                  <a:cs typeface="Times New Roman"/>
                  <a:sym typeface="Times New Roman"/>
                </a:defRPr>
              </a:pPr>
              <a:r>
                <a:t>79%</a:t>
              </a:r>
            </a:p>
          </p:txBody>
        </p:sp>
      </p:grpSp>
      <p:grpSp>
        <p:nvGrpSpPr>
          <p:cNvPr id="241" name="Rectangle 77"/>
          <p:cNvGrpSpPr/>
          <p:nvPr/>
        </p:nvGrpSpPr>
        <p:grpSpPr>
          <a:xfrm>
            <a:off x="1849347" y="2641089"/>
            <a:ext cx="2229493" cy="515149"/>
            <a:chOff x="0" y="0"/>
            <a:chExt cx="2229492" cy="515147"/>
          </a:xfrm>
        </p:grpSpPr>
        <p:sp>
          <p:nvSpPr>
            <p:cNvPr id="239" name="Rectangle"/>
            <p:cNvSpPr/>
            <p:nvPr/>
          </p:nvSpPr>
          <p:spPr>
            <a:xfrm>
              <a:off x="0" y="15398"/>
              <a:ext cx="2229493" cy="484352"/>
            </a:xfrm>
            <a:prstGeom prst="rect">
              <a:avLst/>
            </a:prstGeom>
            <a:solidFill>
              <a:srgbClr val="528E45"/>
            </a:soli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40" name="SPECIAL CASES…"/>
            <p:cNvSpPr txBox="1"/>
            <p:nvPr/>
          </p:nvSpPr>
          <p:spPr>
            <a:xfrm>
              <a:off x="45719" y="-1"/>
              <a:ext cx="2138054" cy="515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500" b="1">
                  <a:solidFill>
                    <a:srgbClr val="FFFFFF"/>
                  </a:solidFill>
                  <a:latin typeface="Times New Roman"/>
                  <a:ea typeface="Times New Roman"/>
                  <a:cs typeface="Times New Roman"/>
                  <a:sym typeface="Times New Roman"/>
                </a:defRPr>
              </a:pPr>
              <a:r>
                <a:t>SPECIAL CASES</a:t>
              </a:r>
            </a:p>
            <a:p>
              <a:pPr algn="ctr">
                <a:defRPr sz="1500" b="1">
                  <a:solidFill>
                    <a:srgbClr val="FFFFFF"/>
                  </a:solidFill>
                  <a:latin typeface="Times New Roman"/>
                  <a:ea typeface="Times New Roman"/>
                  <a:cs typeface="Times New Roman"/>
                  <a:sym typeface="Times New Roman"/>
                </a:defRPr>
              </a:pPr>
              <a:r>
                <a:t>21%</a:t>
              </a:r>
            </a:p>
          </p:txBody>
        </p:sp>
      </p:grpSp>
      <p:sp>
        <p:nvSpPr>
          <p:cNvPr id="242" name="Arrow: Left-Right-Up 45"/>
          <p:cNvSpPr/>
          <p:nvPr/>
        </p:nvSpPr>
        <p:spPr>
          <a:xfrm>
            <a:off x="2005011" y="3385254"/>
            <a:ext cx="1950540" cy="62663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735" y="10800"/>
                </a:lnTo>
                <a:lnTo>
                  <a:pt x="1735" y="13500"/>
                </a:lnTo>
                <a:lnTo>
                  <a:pt x="9933" y="13500"/>
                </a:lnTo>
                <a:lnTo>
                  <a:pt x="9933" y="5400"/>
                </a:lnTo>
                <a:lnTo>
                  <a:pt x="9065" y="5400"/>
                </a:lnTo>
                <a:lnTo>
                  <a:pt x="10800" y="0"/>
                </a:lnTo>
                <a:lnTo>
                  <a:pt x="12535" y="5400"/>
                </a:lnTo>
                <a:lnTo>
                  <a:pt x="11667" y="5400"/>
                </a:lnTo>
                <a:lnTo>
                  <a:pt x="11667" y="13500"/>
                </a:lnTo>
                <a:lnTo>
                  <a:pt x="19865" y="13500"/>
                </a:lnTo>
                <a:lnTo>
                  <a:pt x="19865" y="10800"/>
                </a:lnTo>
                <a:lnTo>
                  <a:pt x="21600" y="16200"/>
                </a:lnTo>
                <a:lnTo>
                  <a:pt x="19865" y="21600"/>
                </a:lnTo>
                <a:lnTo>
                  <a:pt x="19865" y="18900"/>
                </a:lnTo>
                <a:lnTo>
                  <a:pt x="1735" y="18900"/>
                </a:lnTo>
                <a:lnTo>
                  <a:pt x="1735" y="21600"/>
                </a:lnTo>
                <a:close/>
              </a:path>
            </a:pathLst>
          </a:custGeom>
          <a:solidFill>
            <a:srgbClr val="39387E"/>
          </a:solidFill>
          <a:ln w="12700">
            <a:miter lim="400000"/>
          </a:ln>
        </p:spPr>
        <p:txBody>
          <a:bodyPr lIns="45719" rIns="45719" anchor="ctr"/>
          <a:lstStyle/>
          <a:p>
            <a:pPr algn="ctr">
              <a:defRPr>
                <a:solidFill>
                  <a:srgbClr val="FFFFFF"/>
                </a:solidFill>
              </a:defRPr>
            </a:pPr>
            <a:endParaRPr/>
          </a:p>
        </p:txBody>
      </p:sp>
      <p:sp>
        <p:nvSpPr>
          <p:cNvPr id="243" name="TextBox 79"/>
          <p:cNvSpPr txBox="1"/>
          <p:nvPr/>
        </p:nvSpPr>
        <p:spPr>
          <a:xfrm>
            <a:off x="5962534" y="1066621"/>
            <a:ext cx="6084428" cy="336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700">
                <a:effectLst>
                  <a:outerShdw blurRad="38100" dist="25400" dir="5400000" rotWithShape="0">
                    <a:srgbClr val="6E747A">
                      <a:alpha val="43000"/>
                    </a:srgbClr>
                  </a:outerShdw>
                </a:effectLst>
                <a:latin typeface="Times New Roman"/>
                <a:ea typeface="Times New Roman"/>
                <a:cs typeface="Times New Roman"/>
                <a:sym typeface="Times New Roman"/>
              </a:defRPr>
            </a:lvl1pPr>
          </a:lstStyle>
          <a:p>
            <a:r>
              <a:t>SEGREGATION OF REVIEWS CONDUCTED BY THE BOARD </a:t>
            </a:r>
          </a:p>
        </p:txBody>
      </p:sp>
      <p:grpSp>
        <p:nvGrpSpPr>
          <p:cNvPr id="246" name="Flowchart: Connector 80"/>
          <p:cNvGrpSpPr/>
          <p:nvPr/>
        </p:nvGrpSpPr>
        <p:grpSpPr>
          <a:xfrm>
            <a:off x="450719" y="3837537"/>
            <a:ext cx="1874590" cy="1758007"/>
            <a:chOff x="0" y="0"/>
            <a:chExt cx="1874588" cy="1758005"/>
          </a:xfrm>
        </p:grpSpPr>
        <p:sp>
          <p:nvSpPr>
            <p:cNvPr id="244" name="Oval"/>
            <p:cNvSpPr/>
            <p:nvPr/>
          </p:nvSpPr>
          <p:spPr>
            <a:xfrm>
              <a:off x="-1" y="0"/>
              <a:ext cx="1874590" cy="1758006"/>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ctr">
              <a:noAutofit/>
            </a:bodyPr>
            <a:lstStyle/>
            <a:p>
              <a:pPr algn="ctr">
                <a:defRPr sz="1600" b="1">
                  <a:latin typeface="Times New Roman"/>
                  <a:ea typeface="Times New Roman"/>
                  <a:cs typeface="Times New Roman"/>
                  <a:sym typeface="Times New Roman"/>
                </a:defRPr>
              </a:pPr>
              <a:endParaRPr/>
            </a:p>
          </p:txBody>
        </p:sp>
        <p:sp>
          <p:nvSpPr>
            <p:cNvPr id="245" name="Referred by another regulator: MCA, SEBI, C&amp;AG, ECI"/>
            <p:cNvSpPr txBox="1"/>
            <p:nvPr/>
          </p:nvSpPr>
          <p:spPr>
            <a:xfrm>
              <a:off x="326596" y="266099"/>
              <a:ext cx="1221396" cy="1225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a:latin typeface="Times New Roman"/>
                  <a:ea typeface="Times New Roman"/>
                  <a:cs typeface="Times New Roman"/>
                  <a:sym typeface="Times New Roman"/>
                </a:defRPr>
              </a:pPr>
              <a:r>
                <a:t>Referred by another regulator</a:t>
              </a:r>
              <a:r>
                <a:rPr b="1"/>
                <a:t>: MCA, SEBI, C&amp;AG, ECI</a:t>
              </a:r>
            </a:p>
          </p:txBody>
        </p:sp>
      </p:grpSp>
      <p:grpSp>
        <p:nvGrpSpPr>
          <p:cNvPr id="256" name="Diagram 82"/>
          <p:cNvGrpSpPr/>
          <p:nvPr/>
        </p:nvGrpSpPr>
        <p:grpSpPr>
          <a:xfrm>
            <a:off x="7039276" y="1513053"/>
            <a:ext cx="4064397" cy="1164069"/>
            <a:chOff x="0" y="0"/>
            <a:chExt cx="4064396" cy="1164067"/>
          </a:xfrm>
        </p:grpSpPr>
        <p:grpSp>
          <p:nvGrpSpPr>
            <p:cNvPr id="249" name="Group"/>
            <p:cNvGrpSpPr/>
            <p:nvPr/>
          </p:nvGrpSpPr>
          <p:grpSpPr>
            <a:xfrm>
              <a:off x="0" y="0"/>
              <a:ext cx="1163650" cy="1163650"/>
              <a:chOff x="0" y="0"/>
              <a:chExt cx="1163649" cy="1163649"/>
            </a:xfrm>
          </p:grpSpPr>
          <p:sp>
            <p:nvSpPr>
              <p:cNvPr id="247" name="Circle"/>
              <p:cNvSpPr/>
              <p:nvPr/>
            </p:nvSpPr>
            <p:spPr>
              <a:xfrm>
                <a:off x="0" y="0"/>
                <a:ext cx="1163650" cy="1163650"/>
              </a:xfrm>
              <a:prstGeom prst="ellipse">
                <a:avLst/>
              </a:prstGeom>
              <a:solidFill>
                <a:srgbClr val="FFFFFF">
                  <a:alpha val="50000"/>
                </a:srgbClr>
              </a:solidFill>
              <a:ln w="12700" cap="flat">
                <a:solidFill>
                  <a:srgbClr val="39387E"/>
                </a:solidFill>
                <a:prstDash val="solid"/>
                <a:miter lim="800000"/>
              </a:ln>
              <a:effectLst/>
            </p:spPr>
            <p:txBody>
              <a:bodyPr wrap="square" lIns="45719" tIns="45719" rIns="45719" bIns="45719" numCol="1" anchor="ctr">
                <a:noAutofit/>
              </a:bodyPr>
              <a:lstStyle/>
              <a:p>
                <a:pPr algn="ctr" defTabSz="666750">
                  <a:spcBef>
                    <a:spcPts val="700"/>
                  </a:spcBef>
                </a:pPr>
                <a:endParaRPr/>
              </a:p>
            </p:txBody>
          </p:sp>
          <p:sp>
            <p:nvSpPr>
              <p:cNvPr id="248" name="Suo-Motto Cases   857"/>
              <p:cNvSpPr txBox="1"/>
              <p:nvPr/>
            </p:nvSpPr>
            <p:spPr>
              <a:xfrm>
                <a:off x="215401" y="135020"/>
                <a:ext cx="732846" cy="8936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ctr" defTabSz="666750">
                  <a:spcBef>
                    <a:spcPts val="600"/>
                  </a:spcBef>
                  <a:defRPr sz="1500" b="1">
                    <a:latin typeface="Times New Roman"/>
                    <a:ea typeface="Times New Roman"/>
                    <a:cs typeface="Times New Roman"/>
                    <a:sym typeface="Times New Roman"/>
                  </a:defRPr>
                </a:lvl1pPr>
              </a:lstStyle>
              <a:p>
                <a:r>
                  <a:t>Suo-Motto Cases   857</a:t>
                </a:r>
              </a:p>
            </p:txBody>
          </p:sp>
        </p:grpSp>
        <p:grpSp>
          <p:nvGrpSpPr>
            <p:cNvPr id="252" name="Group"/>
            <p:cNvGrpSpPr/>
            <p:nvPr/>
          </p:nvGrpSpPr>
          <p:grpSpPr>
            <a:xfrm>
              <a:off x="1482734" y="418"/>
              <a:ext cx="1163651" cy="1163650"/>
              <a:chOff x="0" y="0"/>
              <a:chExt cx="1163649" cy="1163649"/>
            </a:xfrm>
          </p:grpSpPr>
          <p:sp>
            <p:nvSpPr>
              <p:cNvPr id="250" name="Circle"/>
              <p:cNvSpPr/>
              <p:nvPr/>
            </p:nvSpPr>
            <p:spPr>
              <a:xfrm>
                <a:off x="0" y="0"/>
                <a:ext cx="1163650" cy="1163650"/>
              </a:xfrm>
              <a:prstGeom prst="ellipse">
                <a:avLst/>
              </a:prstGeom>
              <a:solidFill>
                <a:srgbClr val="FFFFFF">
                  <a:alpha val="50000"/>
                </a:srgbClr>
              </a:solidFill>
              <a:ln w="12700" cap="flat">
                <a:solidFill>
                  <a:srgbClr val="39387E"/>
                </a:solidFill>
                <a:prstDash val="solid"/>
                <a:miter lim="800000"/>
              </a:ln>
              <a:effectLst/>
            </p:spPr>
            <p:txBody>
              <a:bodyPr wrap="square" lIns="45719" tIns="45719" rIns="45719" bIns="45719" numCol="1" anchor="ctr">
                <a:noAutofit/>
              </a:bodyPr>
              <a:lstStyle/>
              <a:p>
                <a:pPr algn="ctr" defTabSz="666750">
                  <a:lnSpc>
                    <a:spcPct val="90000"/>
                  </a:lnSpc>
                  <a:spcBef>
                    <a:spcPts val="700"/>
                  </a:spcBef>
                </a:pPr>
                <a:endParaRPr/>
              </a:p>
            </p:txBody>
          </p:sp>
          <p:sp>
            <p:nvSpPr>
              <p:cNvPr id="251" name="Special Cases   253"/>
              <p:cNvSpPr txBox="1"/>
              <p:nvPr/>
            </p:nvSpPr>
            <p:spPr>
              <a:xfrm>
                <a:off x="215401" y="263751"/>
                <a:ext cx="732846" cy="6361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ctr" defTabSz="666750">
                  <a:lnSpc>
                    <a:spcPct val="90000"/>
                  </a:lnSpc>
                  <a:spcBef>
                    <a:spcPts val="600"/>
                  </a:spcBef>
                  <a:defRPr sz="1500" b="1">
                    <a:latin typeface="Times New Roman"/>
                    <a:ea typeface="Times New Roman"/>
                    <a:cs typeface="Times New Roman"/>
                    <a:sym typeface="Times New Roman"/>
                  </a:defRPr>
                </a:lvl1pPr>
              </a:lstStyle>
              <a:p>
                <a:r>
                  <a:t>Special Cases   253</a:t>
                </a:r>
              </a:p>
            </p:txBody>
          </p:sp>
        </p:grpSp>
        <p:grpSp>
          <p:nvGrpSpPr>
            <p:cNvPr id="255" name="Group"/>
            <p:cNvGrpSpPr/>
            <p:nvPr/>
          </p:nvGrpSpPr>
          <p:grpSpPr>
            <a:xfrm>
              <a:off x="2900746" y="418"/>
              <a:ext cx="1163651" cy="1163650"/>
              <a:chOff x="0" y="0"/>
              <a:chExt cx="1163649" cy="1163649"/>
            </a:xfrm>
          </p:grpSpPr>
          <p:sp>
            <p:nvSpPr>
              <p:cNvPr id="253" name="Circle"/>
              <p:cNvSpPr/>
              <p:nvPr/>
            </p:nvSpPr>
            <p:spPr>
              <a:xfrm>
                <a:off x="0" y="0"/>
                <a:ext cx="1163650" cy="1163650"/>
              </a:xfrm>
              <a:prstGeom prst="ellipse">
                <a:avLst/>
              </a:prstGeom>
              <a:solidFill>
                <a:srgbClr val="FFFFFF">
                  <a:alpha val="50000"/>
                </a:srgbClr>
              </a:solidFill>
              <a:ln w="12700" cap="flat">
                <a:solidFill>
                  <a:srgbClr val="39387E"/>
                </a:solidFill>
                <a:prstDash val="solid"/>
                <a:miter lim="800000"/>
              </a:ln>
              <a:effectLst/>
            </p:spPr>
            <p:txBody>
              <a:bodyPr wrap="square" lIns="45719" tIns="45719" rIns="45719" bIns="45719" numCol="1" anchor="ctr">
                <a:noAutofit/>
              </a:bodyPr>
              <a:lstStyle/>
              <a:p>
                <a:pPr algn="ctr" defTabSz="666750">
                  <a:lnSpc>
                    <a:spcPct val="90000"/>
                  </a:lnSpc>
                  <a:spcBef>
                    <a:spcPts val="700"/>
                  </a:spcBef>
                </a:pPr>
                <a:endParaRPr/>
              </a:p>
            </p:txBody>
          </p:sp>
          <p:sp>
            <p:nvSpPr>
              <p:cNvPr id="254" name="Total Cases   1110"/>
              <p:cNvSpPr txBox="1"/>
              <p:nvPr/>
            </p:nvSpPr>
            <p:spPr>
              <a:xfrm>
                <a:off x="215401" y="263751"/>
                <a:ext cx="732846" cy="6361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ctr" defTabSz="666750">
                  <a:lnSpc>
                    <a:spcPct val="90000"/>
                  </a:lnSpc>
                  <a:spcBef>
                    <a:spcPts val="600"/>
                  </a:spcBef>
                  <a:defRPr sz="1500" b="1">
                    <a:latin typeface="Times New Roman"/>
                    <a:ea typeface="Times New Roman"/>
                    <a:cs typeface="Times New Roman"/>
                    <a:sym typeface="Times New Roman"/>
                  </a:defRPr>
                </a:lvl1pPr>
              </a:lstStyle>
              <a:p>
                <a:r>
                  <a:t>Total Cases   1110</a:t>
                </a:r>
              </a:p>
            </p:txBody>
          </p:sp>
        </p:grpSp>
      </p:grpSp>
      <p:grpSp>
        <p:nvGrpSpPr>
          <p:cNvPr id="270" name="Diagram 83"/>
          <p:cNvGrpSpPr/>
          <p:nvPr/>
        </p:nvGrpSpPr>
        <p:grpSpPr>
          <a:xfrm>
            <a:off x="6851636" y="2758708"/>
            <a:ext cx="4429510" cy="3036034"/>
            <a:chOff x="0" y="0"/>
            <a:chExt cx="4429509" cy="3036032"/>
          </a:xfrm>
        </p:grpSpPr>
        <p:sp>
          <p:nvSpPr>
            <p:cNvPr id="257" name="Shape"/>
            <p:cNvSpPr/>
            <p:nvPr/>
          </p:nvSpPr>
          <p:spPr>
            <a:xfrm>
              <a:off x="0" y="0"/>
              <a:ext cx="4429510" cy="30360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740" y="9936"/>
                  </a:lnTo>
                  <a:lnTo>
                    <a:pt x="740" y="10584"/>
                  </a:lnTo>
                  <a:lnTo>
                    <a:pt x="10652" y="10584"/>
                  </a:lnTo>
                  <a:lnTo>
                    <a:pt x="10652" y="1080"/>
                  </a:lnTo>
                  <a:lnTo>
                    <a:pt x="10208" y="1080"/>
                  </a:lnTo>
                  <a:lnTo>
                    <a:pt x="10800" y="0"/>
                  </a:lnTo>
                  <a:lnTo>
                    <a:pt x="11392" y="1080"/>
                  </a:lnTo>
                  <a:lnTo>
                    <a:pt x="10948" y="1080"/>
                  </a:lnTo>
                  <a:lnTo>
                    <a:pt x="10948" y="10584"/>
                  </a:lnTo>
                  <a:lnTo>
                    <a:pt x="20860" y="10584"/>
                  </a:lnTo>
                  <a:lnTo>
                    <a:pt x="20860" y="9936"/>
                  </a:lnTo>
                  <a:lnTo>
                    <a:pt x="21600" y="10800"/>
                  </a:lnTo>
                  <a:lnTo>
                    <a:pt x="20860" y="11664"/>
                  </a:lnTo>
                  <a:lnTo>
                    <a:pt x="20860" y="11016"/>
                  </a:lnTo>
                  <a:lnTo>
                    <a:pt x="10948" y="11016"/>
                  </a:lnTo>
                  <a:lnTo>
                    <a:pt x="10948" y="20520"/>
                  </a:lnTo>
                  <a:lnTo>
                    <a:pt x="11392" y="20520"/>
                  </a:lnTo>
                  <a:lnTo>
                    <a:pt x="10800" y="21600"/>
                  </a:lnTo>
                  <a:lnTo>
                    <a:pt x="10208" y="20520"/>
                  </a:lnTo>
                  <a:lnTo>
                    <a:pt x="10652" y="20520"/>
                  </a:lnTo>
                  <a:lnTo>
                    <a:pt x="10652" y="11016"/>
                  </a:lnTo>
                  <a:lnTo>
                    <a:pt x="740" y="11016"/>
                  </a:lnTo>
                  <a:lnTo>
                    <a:pt x="740" y="11664"/>
                  </a:lnTo>
                  <a:close/>
                </a:path>
              </a:pathLst>
            </a:custGeom>
            <a:solidFill>
              <a:srgbClr val="39387E"/>
            </a:solidFill>
            <a:ln w="12700" cap="flat">
              <a:noFill/>
              <a:miter lim="400000"/>
            </a:ln>
            <a:effectLst/>
          </p:spPr>
          <p:txBody>
            <a:bodyPr wrap="square" lIns="45719" tIns="45719" rIns="45719" bIns="45719" numCol="1" anchor="t">
              <a:noAutofit/>
            </a:bodyPr>
            <a:lstStyle/>
            <a:p>
              <a:endParaRPr/>
            </a:p>
          </p:txBody>
        </p:sp>
        <p:grpSp>
          <p:nvGrpSpPr>
            <p:cNvPr id="260" name="Group"/>
            <p:cNvGrpSpPr/>
            <p:nvPr/>
          </p:nvGrpSpPr>
          <p:grpSpPr>
            <a:xfrm>
              <a:off x="323714" y="137052"/>
              <a:ext cx="1594901" cy="1296714"/>
              <a:chOff x="0" y="0"/>
              <a:chExt cx="1594900" cy="1296713"/>
            </a:xfrm>
          </p:grpSpPr>
          <p:sp>
            <p:nvSpPr>
              <p:cNvPr id="258" name="Rounded Rectangle"/>
              <p:cNvSpPr/>
              <p:nvPr/>
            </p:nvSpPr>
            <p:spPr>
              <a:xfrm>
                <a:off x="0" y="0"/>
                <a:ext cx="1594901" cy="1296714"/>
              </a:xfrm>
              <a:prstGeom prst="roundRect">
                <a:avLst>
                  <a:gd name="adj" fmla="val 16667"/>
                </a:avLst>
              </a:prstGeom>
              <a:solidFill>
                <a:srgbClr val="F8A43E"/>
              </a:solidFill>
              <a:ln w="12700" cap="flat">
                <a:solidFill>
                  <a:srgbClr val="FFFFFF"/>
                </a:solidFill>
                <a:prstDash val="solid"/>
                <a:miter lim="800000"/>
              </a:ln>
              <a:effectLst/>
            </p:spPr>
            <p:txBody>
              <a:bodyPr wrap="square" lIns="45719" tIns="45719" rIns="45719" bIns="45719" numCol="1" anchor="ctr">
                <a:noAutofit/>
              </a:bodyPr>
              <a:lstStyle/>
              <a:p>
                <a:pPr algn="ctr" defTabSz="622300">
                  <a:defRPr sz="1400" b="1">
                    <a:solidFill>
                      <a:srgbClr val="FFFFFF"/>
                    </a:solidFill>
                    <a:latin typeface="Times New Roman"/>
                    <a:ea typeface="Times New Roman"/>
                    <a:cs typeface="Times New Roman"/>
                    <a:sym typeface="Times New Roman"/>
                  </a:defRPr>
                </a:pPr>
                <a:endParaRPr/>
              </a:p>
            </p:txBody>
          </p:sp>
          <p:sp>
            <p:nvSpPr>
              <p:cNvPr id="259" name="Advisory Issued (LOA)…"/>
              <p:cNvSpPr txBox="1"/>
              <p:nvPr/>
            </p:nvSpPr>
            <p:spPr>
              <a:xfrm>
                <a:off x="63300" y="293993"/>
                <a:ext cx="1468301" cy="7087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9" tIns="53339" rIns="53339" bIns="53339" numCol="1" anchor="ctr">
                <a:spAutoFit/>
              </a:bodyPr>
              <a:lstStyle/>
              <a:p>
                <a:pPr algn="ctr" defTabSz="622300">
                  <a:defRPr sz="1400" b="1">
                    <a:solidFill>
                      <a:srgbClr val="FFFFFF"/>
                    </a:solidFill>
                    <a:latin typeface="Times New Roman"/>
                    <a:ea typeface="Times New Roman"/>
                    <a:cs typeface="Times New Roman"/>
                    <a:sym typeface="Times New Roman"/>
                  </a:defRPr>
                </a:pPr>
                <a:r>
                  <a:t>Advisory Issued (LOA)  </a:t>
                </a:r>
              </a:p>
              <a:p>
                <a:pPr algn="ctr" defTabSz="622300">
                  <a:defRPr sz="1400" b="1">
                    <a:solidFill>
                      <a:srgbClr val="FFFFFF"/>
                    </a:solidFill>
                    <a:latin typeface="Times New Roman"/>
                    <a:ea typeface="Times New Roman"/>
                    <a:cs typeface="Times New Roman"/>
                    <a:sym typeface="Times New Roman"/>
                  </a:defRPr>
                </a:pPr>
                <a:r>
                  <a:t>64%</a:t>
                </a:r>
              </a:p>
            </p:txBody>
          </p:sp>
        </p:grpSp>
        <p:grpSp>
          <p:nvGrpSpPr>
            <p:cNvPr id="263" name="Group"/>
            <p:cNvGrpSpPr/>
            <p:nvPr/>
          </p:nvGrpSpPr>
          <p:grpSpPr>
            <a:xfrm>
              <a:off x="2411889" y="109406"/>
              <a:ext cx="1753662" cy="1319849"/>
              <a:chOff x="0" y="0"/>
              <a:chExt cx="1753660" cy="1319848"/>
            </a:xfrm>
          </p:grpSpPr>
          <p:sp>
            <p:nvSpPr>
              <p:cNvPr id="261" name="Rounded Rectangle"/>
              <p:cNvSpPr/>
              <p:nvPr/>
            </p:nvSpPr>
            <p:spPr>
              <a:xfrm>
                <a:off x="0" y="0"/>
                <a:ext cx="1753661" cy="1319849"/>
              </a:xfrm>
              <a:prstGeom prst="roundRect">
                <a:avLst>
                  <a:gd name="adj" fmla="val 16667"/>
                </a:avLst>
              </a:prstGeom>
              <a:solidFill>
                <a:srgbClr val="089FDA"/>
              </a:solidFill>
              <a:ln w="12700" cap="flat">
                <a:solidFill>
                  <a:srgbClr val="FFFFFF"/>
                </a:solidFill>
                <a:prstDash val="solid"/>
                <a:miter lim="800000"/>
              </a:ln>
              <a:effectLst/>
            </p:spPr>
            <p:txBody>
              <a:bodyPr wrap="square" lIns="45719" tIns="45719" rIns="45719" bIns="45719" numCol="1" anchor="ctr">
                <a:noAutofit/>
              </a:bodyPr>
              <a:lstStyle/>
              <a:p>
                <a:pPr algn="ctr" defTabSz="533400">
                  <a:defRPr>
                    <a:solidFill>
                      <a:srgbClr val="FFFFFF"/>
                    </a:solidFill>
                  </a:defRPr>
                </a:pPr>
                <a:endParaRPr/>
              </a:p>
            </p:txBody>
          </p:sp>
          <p:sp>
            <p:nvSpPr>
              <p:cNvPr id="262" name="Referred to Director Discipline…"/>
              <p:cNvSpPr/>
              <p:nvPr/>
            </p:nvSpPr>
            <p:spPr>
              <a:xfrm>
                <a:off x="64430" y="659923"/>
                <a:ext cx="16248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533400">
                  <a:defRPr sz="1200" b="1">
                    <a:solidFill>
                      <a:srgbClr val="FFFFFF"/>
                    </a:solidFill>
                    <a:latin typeface="Times New Roman"/>
                    <a:ea typeface="Times New Roman"/>
                    <a:cs typeface="Times New Roman"/>
                    <a:sym typeface="Times New Roman"/>
                  </a:defRPr>
                </a:pPr>
                <a:r>
                  <a:t>Referred to Director Discipline </a:t>
                </a:r>
              </a:p>
              <a:p>
                <a:pPr algn="ctr" defTabSz="533400">
                  <a:defRPr sz="1200" b="1">
                    <a:solidFill>
                      <a:srgbClr val="FFFFFF"/>
                    </a:solidFill>
                    <a:latin typeface="Times New Roman"/>
                    <a:ea typeface="Times New Roman"/>
                    <a:cs typeface="Times New Roman"/>
                    <a:sym typeface="Times New Roman"/>
                  </a:defRPr>
                </a:pPr>
                <a:r>
                  <a:t>16%</a:t>
                </a:r>
              </a:p>
            </p:txBody>
          </p:sp>
        </p:grpSp>
        <p:grpSp>
          <p:nvGrpSpPr>
            <p:cNvPr id="266" name="Group"/>
            <p:cNvGrpSpPr/>
            <p:nvPr/>
          </p:nvGrpSpPr>
          <p:grpSpPr>
            <a:xfrm>
              <a:off x="345057" y="1679787"/>
              <a:ext cx="1574778" cy="1214413"/>
              <a:chOff x="0" y="0"/>
              <a:chExt cx="1574777" cy="1214412"/>
            </a:xfrm>
          </p:grpSpPr>
          <p:sp>
            <p:nvSpPr>
              <p:cNvPr id="264" name="Rounded Rectangle"/>
              <p:cNvSpPr/>
              <p:nvPr/>
            </p:nvSpPr>
            <p:spPr>
              <a:xfrm>
                <a:off x="0" y="0"/>
                <a:ext cx="1574778" cy="1214413"/>
              </a:xfrm>
              <a:prstGeom prst="roundRect">
                <a:avLst>
                  <a:gd name="adj" fmla="val 16667"/>
                </a:avLst>
              </a:prstGeom>
              <a:solidFill>
                <a:srgbClr val="528E45"/>
              </a:solidFill>
              <a:ln w="12700" cap="flat">
                <a:solidFill>
                  <a:srgbClr val="FFFFFF"/>
                </a:solidFill>
                <a:prstDash val="solid"/>
                <a:miter lim="800000"/>
              </a:ln>
              <a:effectLst/>
            </p:spPr>
            <p:txBody>
              <a:bodyPr wrap="square" lIns="45719" tIns="45719" rIns="45719" bIns="45719" numCol="1" anchor="ctr">
                <a:noAutofit/>
              </a:bodyPr>
              <a:lstStyle/>
              <a:p>
                <a:pPr algn="ctr" defTabSz="622300">
                  <a:defRPr>
                    <a:solidFill>
                      <a:srgbClr val="FFFFFF"/>
                    </a:solidFill>
                  </a:defRPr>
                </a:pPr>
                <a:endParaRPr/>
              </a:p>
            </p:txBody>
          </p:sp>
          <p:sp>
            <p:nvSpPr>
              <p:cNvPr id="265" name="No material non-compliance observed…"/>
              <p:cNvSpPr txBox="1"/>
              <p:nvPr/>
            </p:nvSpPr>
            <p:spPr>
              <a:xfrm>
                <a:off x="59283" y="151242"/>
                <a:ext cx="1456212" cy="9119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9" tIns="53339" rIns="53339" bIns="53339" numCol="1" anchor="ctr">
                <a:spAutoFit/>
              </a:bodyPr>
              <a:lstStyle/>
              <a:p>
                <a:pPr algn="ctr" defTabSz="622300">
                  <a:defRPr sz="1400" b="1">
                    <a:solidFill>
                      <a:srgbClr val="FFFFFF"/>
                    </a:solidFill>
                    <a:latin typeface="Times New Roman"/>
                    <a:ea typeface="Times New Roman"/>
                    <a:cs typeface="Times New Roman"/>
                    <a:sym typeface="Times New Roman"/>
                  </a:defRPr>
                </a:pPr>
                <a:r>
                  <a:t>No material non-compliance observed </a:t>
                </a:r>
              </a:p>
              <a:p>
                <a:pPr algn="ctr" defTabSz="622300">
                  <a:defRPr sz="1400" b="1">
                    <a:solidFill>
                      <a:srgbClr val="FFFFFF"/>
                    </a:solidFill>
                    <a:latin typeface="Times New Roman"/>
                    <a:ea typeface="Times New Roman"/>
                    <a:cs typeface="Times New Roman"/>
                    <a:sym typeface="Times New Roman"/>
                  </a:defRPr>
                </a:pPr>
                <a:r>
                  <a:t>17%</a:t>
                </a:r>
              </a:p>
            </p:txBody>
          </p:sp>
        </p:grpSp>
        <p:grpSp>
          <p:nvGrpSpPr>
            <p:cNvPr id="269" name="Group"/>
            <p:cNvGrpSpPr/>
            <p:nvPr/>
          </p:nvGrpSpPr>
          <p:grpSpPr>
            <a:xfrm>
              <a:off x="2446178" y="1688264"/>
              <a:ext cx="1685084" cy="1214413"/>
              <a:chOff x="0" y="0"/>
              <a:chExt cx="1685082" cy="1214412"/>
            </a:xfrm>
          </p:grpSpPr>
          <p:sp>
            <p:nvSpPr>
              <p:cNvPr id="267" name="Rounded Rectangle"/>
              <p:cNvSpPr/>
              <p:nvPr/>
            </p:nvSpPr>
            <p:spPr>
              <a:xfrm>
                <a:off x="0" y="0"/>
                <a:ext cx="1685083" cy="1214413"/>
              </a:xfrm>
              <a:prstGeom prst="roundRect">
                <a:avLst>
                  <a:gd name="adj" fmla="val 16667"/>
                </a:avLst>
              </a:prstGeom>
              <a:solidFill>
                <a:srgbClr val="D6AE82"/>
              </a:solidFill>
              <a:ln w="12700" cap="flat">
                <a:solidFill>
                  <a:srgbClr val="FFFFFF"/>
                </a:solidFill>
                <a:prstDash val="solid"/>
                <a:miter lim="800000"/>
              </a:ln>
              <a:effectLst/>
            </p:spPr>
            <p:txBody>
              <a:bodyPr wrap="square" lIns="45719" tIns="45719" rIns="45719" bIns="45719" numCol="1" anchor="ctr">
                <a:noAutofit/>
              </a:bodyPr>
              <a:lstStyle/>
              <a:p>
                <a:pPr algn="ctr" defTabSz="622300">
                  <a:defRPr>
                    <a:solidFill>
                      <a:srgbClr val="FFFFFF"/>
                    </a:solidFill>
                  </a:defRPr>
                </a:pPr>
                <a:endParaRPr/>
              </a:p>
            </p:txBody>
          </p:sp>
          <p:sp>
            <p:nvSpPr>
              <p:cNvPr id="268" name="Reports sent to ECI…"/>
              <p:cNvSpPr txBox="1"/>
              <p:nvPr/>
            </p:nvSpPr>
            <p:spPr>
              <a:xfrm>
                <a:off x="59283" y="252842"/>
                <a:ext cx="1566517" cy="7087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9" tIns="53339" rIns="53339" bIns="53339" numCol="1" anchor="ctr">
                <a:spAutoFit/>
              </a:bodyPr>
              <a:lstStyle/>
              <a:p>
                <a:pPr algn="ctr" defTabSz="622300">
                  <a:defRPr sz="1400" b="1">
                    <a:solidFill>
                      <a:srgbClr val="FFFFFF"/>
                    </a:solidFill>
                    <a:latin typeface="Times New Roman"/>
                    <a:ea typeface="Times New Roman"/>
                    <a:cs typeface="Times New Roman"/>
                    <a:sym typeface="Times New Roman"/>
                  </a:defRPr>
                </a:pPr>
                <a:r>
                  <a:t>Reports sent to ECI </a:t>
                </a:r>
              </a:p>
              <a:p>
                <a:pPr algn="ctr" defTabSz="622300">
                  <a:defRPr sz="1400" b="1">
                    <a:solidFill>
                      <a:srgbClr val="FFFFFF"/>
                    </a:solidFill>
                    <a:latin typeface="Times New Roman"/>
                    <a:ea typeface="Times New Roman"/>
                    <a:cs typeface="Times New Roman"/>
                    <a:sym typeface="Times New Roman"/>
                  </a:defRPr>
                </a:pPr>
                <a:r>
                  <a:t>3%</a:t>
                </a:r>
              </a:p>
            </p:txBody>
          </p:sp>
        </p:grpSp>
      </p:grpSp>
      <p:pic>
        <p:nvPicPr>
          <p:cNvPr id="271" name="Picture 18" descr="Picture 18"/>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272"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273" name="Picture 20" descr="Picture 20"/>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grpSp>
        <p:nvGrpSpPr>
          <p:cNvPr id="277" name="Flowchart: Connector 81"/>
          <p:cNvGrpSpPr/>
          <p:nvPr/>
        </p:nvGrpSpPr>
        <p:grpSpPr>
          <a:xfrm>
            <a:off x="3763245" y="3729920"/>
            <a:ext cx="1863809" cy="1757872"/>
            <a:chOff x="0" y="0"/>
            <a:chExt cx="1863807" cy="1757871"/>
          </a:xfrm>
        </p:grpSpPr>
        <p:sp>
          <p:nvSpPr>
            <p:cNvPr id="275" name="Oval"/>
            <p:cNvSpPr/>
            <p:nvPr/>
          </p:nvSpPr>
          <p:spPr>
            <a:xfrm>
              <a:off x="0" y="0"/>
              <a:ext cx="1863808" cy="1757872"/>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ctr">
              <a:noAutofit/>
            </a:bodyPr>
            <a:lstStyle/>
            <a:p>
              <a:pPr algn="ctr">
                <a:defRPr sz="1600">
                  <a:latin typeface="Times New Roman"/>
                  <a:ea typeface="Times New Roman"/>
                  <a:cs typeface="Times New Roman"/>
                  <a:sym typeface="Times New Roman"/>
                </a:defRPr>
              </a:pPr>
              <a:endParaRPr/>
            </a:p>
          </p:txBody>
        </p:sp>
        <p:sp>
          <p:nvSpPr>
            <p:cNvPr id="276" name="Accounting irregularity highlighted in media reports"/>
            <p:cNvSpPr txBox="1"/>
            <p:nvPr/>
          </p:nvSpPr>
          <p:spPr>
            <a:xfrm>
              <a:off x="325018" y="266031"/>
              <a:ext cx="1213772" cy="1225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latin typeface="Times New Roman"/>
                  <a:ea typeface="Times New Roman"/>
                  <a:cs typeface="Times New Roman"/>
                  <a:sym typeface="Times New Roman"/>
                </a:defRPr>
              </a:lvl1pPr>
            </a:lstStyle>
            <a:p>
              <a:r>
                <a:t>Accounting irregularity highlighted in media reports</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矩形 3"/>
          <p:cNvSpPr/>
          <p:nvPr/>
        </p:nvSpPr>
        <p:spPr>
          <a:xfrm>
            <a:off x="-1" y="211539"/>
            <a:ext cx="182565" cy="498476"/>
          </a:xfrm>
          <a:prstGeom prst="rect">
            <a:avLst/>
          </a:prstGeom>
          <a:solidFill>
            <a:srgbClr val="089FDA"/>
          </a:solidFill>
          <a:ln w="12700">
            <a:miter lim="400000"/>
          </a:ln>
        </p:spPr>
        <p:txBody>
          <a:bodyPr lIns="45719" rIns="45719" anchor="ctr"/>
          <a:lstStyle/>
          <a:p>
            <a:pPr algn="ctr">
              <a:defRPr sz="3200">
                <a:solidFill>
                  <a:srgbClr val="FFFFFF"/>
                </a:solidFill>
              </a:defRPr>
            </a:pPr>
            <a:endParaRPr/>
          </a:p>
        </p:txBody>
      </p:sp>
      <p:sp>
        <p:nvSpPr>
          <p:cNvPr id="329" name="文本框 4"/>
          <p:cNvSpPr txBox="1"/>
          <p:nvPr/>
        </p:nvSpPr>
        <p:spPr>
          <a:xfrm>
            <a:off x="299799" y="168387"/>
            <a:ext cx="9740535"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t>Extended organs of ICAI (Sec. 8 Companies)</a:t>
            </a:r>
          </a:p>
        </p:txBody>
      </p:sp>
      <p:sp>
        <p:nvSpPr>
          <p:cNvPr id="330" name="Title 1"/>
          <p:cNvSpPr txBox="1">
            <a:spLocks noGrp="1"/>
          </p:cNvSpPr>
          <p:nvPr>
            <p:ph type="title"/>
          </p:nvPr>
        </p:nvSpPr>
        <p:spPr>
          <a:xfrm>
            <a:off x="502234" y="5025850"/>
            <a:ext cx="10515597" cy="805166"/>
          </a:xfrm>
          <a:prstGeom prst="rect">
            <a:avLst/>
          </a:prstGeom>
        </p:spPr>
        <p:txBody>
          <a:bodyPr/>
          <a:lstStyle>
            <a:lvl1pPr>
              <a:defRPr sz="2000" b="1">
                <a:solidFill>
                  <a:srgbClr val="38377E"/>
                </a:solidFill>
                <a:latin typeface="Times New Roman"/>
                <a:ea typeface="Times New Roman"/>
                <a:cs typeface="Times New Roman"/>
                <a:sym typeface="Times New Roman"/>
              </a:defRPr>
            </a:lvl1pPr>
          </a:lstStyle>
          <a:p>
            <a:r>
              <a:t>Under the Supervision/Guidance of Respective Ministry /Regulators (IBBI/MCA/SEBI/RBI) </a:t>
            </a:r>
          </a:p>
        </p:txBody>
      </p:sp>
      <p:pic>
        <p:nvPicPr>
          <p:cNvPr id="331" name="Picture 9" descr="Picture 9"/>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332"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333" name="Picture 11" descr="Picture 11"/>
          <p:cNvPicPr>
            <a:picLocks noChangeAspect="1"/>
          </p:cNvPicPr>
          <p:nvPr/>
        </p:nvPicPr>
        <p:blipFill>
          <a:blip r:embed="rId4"/>
          <a:srcRect l="10994" t="8735" r="7491" b="20981"/>
          <a:stretch>
            <a:fillRect/>
          </a:stretch>
        </p:blipFill>
        <p:spPr>
          <a:xfrm>
            <a:off x="11017830" y="-93607"/>
            <a:ext cx="1249577" cy="1077421"/>
          </a:xfrm>
          <a:prstGeom prst="rect">
            <a:avLst/>
          </a:prstGeom>
          <a:ln w="12700">
            <a:miter lim="400000"/>
          </a:ln>
        </p:spPr>
      </p:pic>
      <p:grpSp>
        <p:nvGrpSpPr>
          <p:cNvPr id="356" name="Diagram 4"/>
          <p:cNvGrpSpPr/>
          <p:nvPr/>
        </p:nvGrpSpPr>
        <p:grpSpPr>
          <a:xfrm>
            <a:off x="1976615" y="866482"/>
            <a:ext cx="9073023" cy="4291743"/>
            <a:chOff x="0" y="0"/>
            <a:chExt cx="9073021" cy="4291742"/>
          </a:xfrm>
        </p:grpSpPr>
        <p:sp>
          <p:nvSpPr>
            <p:cNvPr id="335" name="Shape"/>
            <p:cNvSpPr/>
            <p:nvPr/>
          </p:nvSpPr>
          <p:spPr>
            <a:xfrm>
              <a:off x="0" y="0"/>
              <a:ext cx="904127" cy="4291743"/>
            </a:xfrm>
            <a:custGeom>
              <a:avLst/>
              <a:gdLst/>
              <a:ahLst/>
              <a:cxnLst>
                <a:cxn ang="0">
                  <a:pos x="wd2" y="hd2"/>
                </a:cxn>
                <a:cxn ang="5400000">
                  <a:pos x="wd2" y="hd2"/>
                </a:cxn>
                <a:cxn ang="10800000">
                  <a:pos x="wd2" y="hd2"/>
                </a:cxn>
                <a:cxn ang="16200000">
                  <a:pos x="wd2" y="hd2"/>
                </a:cxn>
              </a:cxnLst>
              <a:rect l="0" t="0" r="r" b="b"/>
              <a:pathLst>
                <a:path w="16269" h="21600" extrusionOk="0">
                  <a:moveTo>
                    <a:pt x="275" y="0"/>
                  </a:moveTo>
                  <a:cubicBezTo>
                    <a:pt x="21600" y="5965"/>
                    <a:pt x="21600" y="15635"/>
                    <a:pt x="275" y="21600"/>
                  </a:cubicBezTo>
                  <a:lnTo>
                    <a:pt x="0" y="21523"/>
                  </a:lnTo>
                  <a:cubicBezTo>
                    <a:pt x="21173" y="15601"/>
                    <a:pt x="21173" y="5999"/>
                    <a:pt x="0" y="77"/>
                  </a:cubicBezTo>
                  <a:close/>
                </a:path>
              </a:pathLst>
            </a:custGeom>
            <a:no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338" name="Group"/>
            <p:cNvGrpSpPr/>
            <p:nvPr/>
          </p:nvGrpSpPr>
          <p:grpSpPr>
            <a:xfrm>
              <a:off x="450878" y="173566"/>
              <a:ext cx="8622144" cy="563670"/>
              <a:chOff x="0" y="0"/>
              <a:chExt cx="8622142" cy="563668"/>
            </a:xfrm>
          </p:grpSpPr>
          <p:sp>
            <p:nvSpPr>
              <p:cNvPr id="336" name="Rectangle"/>
              <p:cNvSpPr/>
              <p:nvPr/>
            </p:nvSpPr>
            <p:spPr>
              <a:xfrm>
                <a:off x="0" y="0"/>
                <a:ext cx="8622143" cy="563669"/>
              </a:xfrm>
              <a:prstGeom prst="rect">
                <a:avLst/>
              </a:prstGeom>
              <a:solidFill>
                <a:srgbClr val="F7941D"/>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337" name="ICAI Accounting Research Foundation (India Railways)"/>
              <p:cNvSpPr txBox="1"/>
              <p:nvPr/>
            </p:nvSpPr>
            <p:spPr>
              <a:xfrm>
                <a:off x="358312" y="66789"/>
                <a:ext cx="8230611" cy="430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spAutoFit/>
              </a:bodyPr>
              <a:lstStyle/>
              <a:p>
                <a:pPr defTabSz="977900">
                  <a:lnSpc>
                    <a:spcPct val="90000"/>
                  </a:lnSpc>
                  <a:spcBef>
                    <a:spcPts val="900"/>
                  </a:spcBef>
                  <a:defRPr sz="2200">
                    <a:solidFill>
                      <a:srgbClr val="FFFFFF"/>
                    </a:solidFill>
                    <a:latin typeface="Times New Roman"/>
                    <a:ea typeface="Times New Roman"/>
                    <a:cs typeface="Times New Roman"/>
                    <a:sym typeface="Times New Roman"/>
                  </a:defRPr>
                </a:pPr>
                <a:r>
                  <a:t>ICAI Accounting Research Foundation (</a:t>
                </a:r>
                <a:r>
                  <a:rPr b="1"/>
                  <a:t>India Railways</a:t>
                </a:r>
                <a:r>
                  <a:t>)</a:t>
                </a:r>
              </a:p>
            </p:txBody>
          </p:sp>
        </p:grpSp>
        <p:sp>
          <p:nvSpPr>
            <p:cNvPr id="339" name="Circle"/>
            <p:cNvSpPr/>
            <p:nvPr/>
          </p:nvSpPr>
          <p:spPr>
            <a:xfrm>
              <a:off x="4527" y="103106"/>
              <a:ext cx="704589" cy="704589"/>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342" name="Group"/>
            <p:cNvGrpSpPr/>
            <p:nvPr/>
          </p:nvGrpSpPr>
          <p:grpSpPr>
            <a:xfrm>
              <a:off x="760730" y="1018799"/>
              <a:ext cx="8218235" cy="563670"/>
              <a:chOff x="0" y="0"/>
              <a:chExt cx="8218234" cy="563668"/>
            </a:xfrm>
          </p:grpSpPr>
          <p:sp>
            <p:nvSpPr>
              <p:cNvPr id="340" name="Rectangle"/>
              <p:cNvSpPr/>
              <p:nvPr/>
            </p:nvSpPr>
            <p:spPr>
              <a:xfrm>
                <a:off x="-1" y="0"/>
                <a:ext cx="8218236" cy="563669"/>
              </a:xfrm>
              <a:prstGeom prst="rect">
                <a:avLst/>
              </a:prstGeom>
              <a:solidFill>
                <a:srgbClr val="528E45"/>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341" name="XBRL India"/>
              <p:cNvSpPr txBox="1"/>
              <p:nvPr/>
            </p:nvSpPr>
            <p:spPr>
              <a:xfrm>
                <a:off x="391533" y="66789"/>
                <a:ext cx="7826702" cy="430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sp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t>XBRL India</a:t>
                </a:r>
              </a:p>
            </p:txBody>
          </p:sp>
        </p:grpSp>
        <p:sp>
          <p:nvSpPr>
            <p:cNvPr id="343" name="Circle"/>
            <p:cNvSpPr/>
            <p:nvPr/>
          </p:nvSpPr>
          <p:spPr>
            <a:xfrm>
              <a:off x="408436" y="948341"/>
              <a:ext cx="704589" cy="704589"/>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346" name="Group"/>
            <p:cNvGrpSpPr/>
            <p:nvPr/>
          </p:nvGrpSpPr>
          <p:grpSpPr>
            <a:xfrm>
              <a:off x="884697" y="1864034"/>
              <a:ext cx="8094266" cy="563670"/>
              <a:chOff x="0" y="0"/>
              <a:chExt cx="8094265" cy="563668"/>
            </a:xfrm>
          </p:grpSpPr>
          <p:sp>
            <p:nvSpPr>
              <p:cNvPr id="344" name="Rectangle"/>
              <p:cNvSpPr/>
              <p:nvPr/>
            </p:nvSpPr>
            <p:spPr>
              <a:xfrm>
                <a:off x="0" y="0"/>
                <a:ext cx="8094265" cy="563669"/>
              </a:xfrm>
              <a:prstGeom prst="rect">
                <a:avLst/>
              </a:prstGeom>
              <a:solidFill>
                <a:srgbClr val="089FDA"/>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345" name="ICAI Registered Valuers Organisation"/>
              <p:cNvSpPr txBox="1"/>
              <p:nvPr/>
            </p:nvSpPr>
            <p:spPr>
              <a:xfrm>
                <a:off x="391533" y="66789"/>
                <a:ext cx="7702733" cy="430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sp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rPr dirty="0"/>
                  <a:t>ICAI Registered Valuers </a:t>
                </a:r>
                <a:r>
                  <a:rPr dirty="0" err="1"/>
                  <a:t>Organisation</a:t>
                </a:r>
                <a:r>
                  <a:rPr dirty="0"/>
                  <a:t> </a:t>
                </a:r>
              </a:p>
            </p:txBody>
          </p:sp>
        </p:grpSp>
        <p:sp>
          <p:nvSpPr>
            <p:cNvPr id="347" name="Circle"/>
            <p:cNvSpPr/>
            <p:nvPr/>
          </p:nvSpPr>
          <p:spPr>
            <a:xfrm>
              <a:off x="532404" y="1793575"/>
              <a:ext cx="704589" cy="704589"/>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350" name="Group"/>
            <p:cNvGrpSpPr/>
            <p:nvPr/>
          </p:nvGrpSpPr>
          <p:grpSpPr>
            <a:xfrm>
              <a:off x="760730" y="2709268"/>
              <a:ext cx="8218235" cy="563670"/>
              <a:chOff x="0" y="0"/>
              <a:chExt cx="8218234" cy="563668"/>
            </a:xfrm>
          </p:grpSpPr>
          <p:sp>
            <p:nvSpPr>
              <p:cNvPr id="348" name="Rectangle"/>
              <p:cNvSpPr/>
              <p:nvPr/>
            </p:nvSpPr>
            <p:spPr>
              <a:xfrm>
                <a:off x="-1" y="0"/>
                <a:ext cx="8218236" cy="563669"/>
              </a:xfrm>
              <a:prstGeom prst="rect">
                <a:avLst/>
              </a:prstGeom>
              <a:solidFill>
                <a:srgbClr val="D6AE82"/>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349" name="Indian Institute of Insolvency Professionals of ICAI"/>
              <p:cNvSpPr txBox="1"/>
              <p:nvPr/>
            </p:nvSpPr>
            <p:spPr>
              <a:xfrm>
                <a:off x="391533" y="66789"/>
                <a:ext cx="7826702" cy="430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sp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t>Indian Institute of Insolvency Professionals of ICAI</a:t>
                </a:r>
              </a:p>
            </p:txBody>
          </p:sp>
        </p:grpSp>
        <p:sp>
          <p:nvSpPr>
            <p:cNvPr id="351" name="Circle"/>
            <p:cNvSpPr/>
            <p:nvPr/>
          </p:nvSpPr>
          <p:spPr>
            <a:xfrm>
              <a:off x="408436" y="2638809"/>
              <a:ext cx="704589" cy="704589"/>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354" name="Group"/>
            <p:cNvGrpSpPr/>
            <p:nvPr/>
          </p:nvGrpSpPr>
          <p:grpSpPr>
            <a:xfrm>
              <a:off x="356820" y="3554503"/>
              <a:ext cx="8622144" cy="563670"/>
              <a:chOff x="0" y="0"/>
              <a:chExt cx="8622142" cy="563668"/>
            </a:xfrm>
          </p:grpSpPr>
          <p:sp>
            <p:nvSpPr>
              <p:cNvPr id="352" name="Rectangle"/>
              <p:cNvSpPr/>
              <p:nvPr/>
            </p:nvSpPr>
            <p:spPr>
              <a:xfrm>
                <a:off x="0" y="0"/>
                <a:ext cx="8622143" cy="563669"/>
              </a:xfrm>
              <a:prstGeom prst="rect">
                <a:avLst/>
              </a:prstGeom>
              <a:solidFill>
                <a:srgbClr val="39387E"/>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353" name="Institute of Social Auditors of India"/>
              <p:cNvSpPr txBox="1"/>
              <p:nvPr/>
            </p:nvSpPr>
            <p:spPr>
              <a:xfrm>
                <a:off x="391533" y="66789"/>
                <a:ext cx="8230611" cy="430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sp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t>Institute of Social Auditors of India</a:t>
                </a:r>
              </a:p>
            </p:txBody>
          </p:sp>
        </p:grpSp>
        <p:sp>
          <p:nvSpPr>
            <p:cNvPr id="355" name="Circle"/>
            <p:cNvSpPr/>
            <p:nvPr/>
          </p:nvSpPr>
          <p:spPr>
            <a:xfrm>
              <a:off x="4527" y="3484043"/>
              <a:ext cx="704589" cy="704589"/>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矩形 3"/>
          <p:cNvSpPr/>
          <p:nvPr/>
        </p:nvSpPr>
        <p:spPr>
          <a:xfrm>
            <a:off x="-1" y="197888"/>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361" name="文本框 4"/>
          <p:cNvSpPr txBox="1"/>
          <p:nvPr/>
        </p:nvSpPr>
        <p:spPr>
          <a:xfrm>
            <a:off x="322187" y="152715"/>
            <a:ext cx="6254343"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rPr dirty="0"/>
              <a:t>Some Major Initiatives</a:t>
            </a:r>
          </a:p>
        </p:txBody>
      </p:sp>
      <p:sp>
        <p:nvSpPr>
          <p:cNvPr id="362" name="矩形 42"/>
          <p:cNvSpPr txBox="1"/>
          <p:nvPr/>
        </p:nvSpPr>
        <p:spPr>
          <a:xfrm>
            <a:off x="4951095" y="1590675"/>
            <a:ext cx="762636"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latin typeface="Arial"/>
                <a:ea typeface="Arial"/>
                <a:cs typeface="Arial"/>
                <a:sym typeface="Arial"/>
              </a:defRPr>
            </a:lvl1pPr>
          </a:lstStyle>
          <a:p>
            <a:r>
              <a:t>TITLE</a:t>
            </a:r>
          </a:p>
        </p:txBody>
      </p:sp>
      <p:pic>
        <p:nvPicPr>
          <p:cNvPr id="364" name="Picture 11" descr="Picture 11"/>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365"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rPr dirty="0"/>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rPr dirty="0"/>
              <a:t>(Set up by an Act of Parliament)</a:t>
            </a:r>
          </a:p>
        </p:txBody>
      </p:sp>
      <p:pic>
        <p:nvPicPr>
          <p:cNvPr id="366" name="Picture 13" descr="Picture 13"/>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grpSp>
        <p:nvGrpSpPr>
          <p:cNvPr id="386" name="Diagram 1"/>
          <p:cNvGrpSpPr/>
          <p:nvPr/>
        </p:nvGrpSpPr>
        <p:grpSpPr>
          <a:xfrm>
            <a:off x="1438470" y="1215594"/>
            <a:ext cx="8597665" cy="3725265"/>
            <a:chOff x="0" y="174126"/>
            <a:chExt cx="8597663" cy="3725263"/>
          </a:xfrm>
        </p:grpSpPr>
        <p:grpSp>
          <p:nvGrpSpPr>
            <p:cNvPr id="370" name="Group"/>
            <p:cNvGrpSpPr/>
            <p:nvPr/>
          </p:nvGrpSpPr>
          <p:grpSpPr>
            <a:xfrm>
              <a:off x="3095157" y="174126"/>
              <a:ext cx="5502506" cy="1224180"/>
              <a:chOff x="-1" y="174127"/>
              <a:chExt cx="5502505" cy="1224179"/>
            </a:xfrm>
          </p:grpSpPr>
          <p:sp>
            <p:nvSpPr>
              <p:cNvPr id="368" name="Shape"/>
              <p:cNvSpPr/>
              <p:nvPr/>
            </p:nvSpPr>
            <p:spPr>
              <a:xfrm rot="5400000">
                <a:off x="2272302" y="-1965036"/>
                <a:ext cx="957900" cy="550250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1"/>
                      <a:pt x="21600" y="627"/>
                    </a:cubicBezTo>
                    <a:lnTo>
                      <a:pt x="21600" y="21600"/>
                    </a:lnTo>
                    <a:lnTo>
                      <a:pt x="0" y="21600"/>
                    </a:lnTo>
                    <a:lnTo>
                      <a:pt x="0" y="627"/>
                    </a:lnTo>
                    <a:cubicBezTo>
                      <a:pt x="0" y="281"/>
                      <a:pt x="1612" y="0"/>
                      <a:pt x="3600" y="0"/>
                    </a:cubicBezTo>
                    <a:close/>
                  </a:path>
                </a:pathLst>
              </a:custGeom>
              <a:solidFill>
                <a:srgbClr val="39387E">
                  <a:alpha val="90000"/>
                </a:srgbClr>
              </a:solidFill>
              <a:ln w="12700" cap="flat">
                <a:solidFill>
                  <a:srgbClr val="D0DEEF">
                    <a:alpha val="90000"/>
                  </a:srgbClr>
                </a:solidFill>
                <a:prstDash val="solid"/>
                <a:miter lim="800000"/>
              </a:ln>
              <a:effectLst/>
            </p:spPr>
            <p:txBody>
              <a:bodyPr wrap="square" lIns="45719" tIns="45719" rIns="45719" bIns="45719" numCol="1" anchor="ctr">
                <a:noAutofit/>
              </a:bodyPr>
              <a:lstStyle/>
              <a:p>
                <a:pPr defTabSz="577850">
                  <a:lnSpc>
                    <a:spcPct val="90000"/>
                  </a:lnSpc>
                  <a:spcBef>
                    <a:spcPts val="300"/>
                  </a:spcBef>
                  <a:defRPr sz="1300">
                    <a:solidFill>
                      <a:srgbClr val="FFFFFF"/>
                    </a:solidFill>
                    <a:latin typeface="Times New Roman"/>
                    <a:ea typeface="Times New Roman"/>
                    <a:cs typeface="Times New Roman"/>
                    <a:sym typeface="Times New Roman"/>
                  </a:defRPr>
                </a:pPr>
                <a:endParaRPr/>
              </a:p>
            </p:txBody>
          </p:sp>
          <p:sp>
            <p:nvSpPr>
              <p:cNvPr id="369" name="CAG- Urban Local Bodies…"/>
              <p:cNvSpPr txBox="1"/>
              <p:nvPr/>
            </p:nvSpPr>
            <p:spPr>
              <a:xfrm>
                <a:off x="147205" y="174127"/>
                <a:ext cx="5208094" cy="12241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3825" tIns="123825" rIns="123825" bIns="123825" numCol="1" anchor="ctr">
                <a:spAutoFit/>
              </a:bodyPr>
              <a:lstStyle/>
              <a:p>
                <a:pPr lvl="1" indent="0" defTabSz="800100">
                  <a:lnSpc>
                    <a:spcPct val="90000"/>
                  </a:lnSpc>
                  <a:spcBef>
                    <a:spcPts val="300"/>
                  </a:spcBef>
                  <a:buSzPct val="100000"/>
                  <a:defRPr>
                    <a:solidFill>
                      <a:srgbClr val="FFFFFF"/>
                    </a:solidFill>
                    <a:latin typeface="Times New Roman"/>
                    <a:ea typeface="Times New Roman"/>
                    <a:cs typeface="Times New Roman"/>
                    <a:sym typeface="Times New Roman"/>
                  </a:defRPr>
                </a:pPr>
                <a:endParaRPr dirty="0"/>
              </a:p>
              <a:p>
                <a:pPr marL="171450" lvl="1" indent="-171450" defTabSz="800100">
                  <a:lnSpc>
                    <a:spcPct val="90000"/>
                  </a:lnSpc>
                  <a:spcBef>
                    <a:spcPts val="300"/>
                  </a:spcBef>
                  <a:buSzPct val="100000"/>
                  <a:buFont typeface="Arial"/>
                  <a:buChar char="•"/>
                  <a:defRPr sz="2600" b="1">
                    <a:solidFill>
                      <a:srgbClr val="FFFFFF"/>
                    </a:solidFill>
                    <a:latin typeface="Times New Roman"/>
                    <a:ea typeface="Times New Roman"/>
                    <a:cs typeface="Times New Roman"/>
                    <a:sym typeface="Times New Roman"/>
                  </a:defRPr>
                </a:pPr>
                <a:r>
                  <a:rPr sz="1600" dirty="0"/>
                  <a:t>CAG- Urban Local Bodies</a:t>
                </a:r>
              </a:p>
              <a:p>
                <a:pPr marL="171450" lvl="1" indent="-171450" defTabSz="800100">
                  <a:lnSpc>
                    <a:spcPct val="90000"/>
                  </a:lnSpc>
                  <a:spcBef>
                    <a:spcPts val="300"/>
                  </a:spcBef>
                  <a:buSzPct val="100000"/>
                  <a:buFont typeface="Arial"/>
                  <a:buChar char="•"/>
                  <a:defRPr b="1">
                    <a:solidFill>
                      <a:srgbClr val="FFFFFF"/>
                    </a:solidFill>
                    <a:latin typeface="Times New Roman"/>
                    <a:ea typeface="Times New Roman"/>
                    <a:cs typeface="Times New Roman"/>
                    <a:sym typeface="Times New Roman"/>
                  </a:defRPr>
                </a:pPr>
                <a:endParaRPr sz="1400" dirty="0"/>
              </a:p>
              <a:p>
                <a:pPr marL="171449" lvl="1" indent="-171449" defTabSz="800100">
                  <a:lnSpc>
                    <a:spcPct val="90000"/>
                  </a:lnSpc>
                  <a:spcBef>
                    <a:spcPts val="300"/>
                  </a:spcBef>
                  <a:buSzPct val="100000"/>
                  <a:buFont typeface="Arial"/>
                  <a:buChar char="•"/>
                  <a:defRPr sz="2100" b="1">
                    <a:solidFill>
                      <a:srgbClr val="FFFFFF"/>
                    </a:solidFill>
                    <a:latin typeface="Times New Roman"/>
                    <a:ea typeface="Times New Roman"/>
                    <a:cs typeface="Times New Roman"/>
                    <a:sym typeface="Times New Roman"/>
                  </a:defRPr>
                </a:pPr>
                <a:r>
                  <a:rPr sz="1400" dirty="0"/>
                  <a:t>Tax Clinics</a:t>
                </a:r>
              </a:p>
            </p:txBody>
          </p:sp>
        </p:grpSp>
        <p:grpSp>
          <p:nvGrpSpPr>
            <p:cNvPr id="373" name="Group"/>
            <p:cNvGrpSpPr/>
            <p:nvPr/>
          </p:nvGrpSpPr>
          <p:grpSpPr>
            <a:xfrm>
              <a:off x="0" y="187528"/>
              <a:ext cx="3095158" cy="1197375"/>
              <a:chOff x="0" y="0"/>
              <a:chExt cx="3095157" cy="1197374"/>
            </a:xfrm>
          </p:grpSpPr>
          <p:sp>
            <p:nvSpPr>
              <p:cNvPr id="371" name="Rounded Rectangle"/>
              <p:cNvSpPr/>
              <p:nvPr/>
            </p:nvSpPr>
            <p:spPr>
              <a:xfrm>
                <a:off x="0" y="0"/>
                <a:ext cx="3095158" cy="1197375"/>
              </a:xfrm>
              <a:prstGeom prst="roundRect">
                <a:avLst>
                  <a:gd name="adj" fmla="val 16667"/>
                </a:avLst>
              </a:prstGeom>
              <a:solidFill>
                <a:srgbClr val="F7941D"/>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700"/>
                  </a:spcBef>
                  <a:defRPr>
                    <a:solidFill>
                      <a:srgbClr val="FFFFFF"/>
                    </a:solidFill>
                  </a:defRPr>
                </a:pPr>
                <a:endParaRPr/>
              </a:p>
            </p:txBody>
          </p:sp>
          <p:sp>
            <p:nvSpPr>
              <p:cNvPr id="372" name="MSME"/>
              <p:cNvSpPr txBox="1"/>
              <p:nvPr/>
            </p:nvSpPr>
            <p:spPr>
              <a:xfrm>
                <a:off x="100361" y="397611"/>
                <a:ext cx="2894436" cy="402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977900">
                  <a:lnSpc>
                    <a:spcPct val="90000"/>
                  </a:lnSpc>
                  <a:spcBef>
                    <a:spcPts val="900"/>
                  </a:spcBef>
                  <a:defRPr sz="2200" b="1">
                    <a:solidFill>
                      <a:srgbClr val="FFFFFF"/>
                    </a:solidFill>
                    <a:latin typeface="Times New Roman"/>
                    <a:ea typeface="Times New Roman"/>
                    <a:cs typeface="Times New Roman"/>
                    <a:sym typeface="Times New Roman"/>
                  </a:defRPr>
                </a:lvl1pPr>
              </a:lstStyle>
              <a:p>
                <a:r>
                  <a:t>MSME</a:t>
                </a:r>
              </a:p>
            </p:txBody>
          </p:sp>
        </p:grpSp>
        <p:grpSp>
          <p:nvGrpSpPr>
            <p:cNvPr id="376" name="Group"/>
            <p:cNvGrpSpPr/>
            <p:nvPr/>
          </p:nvGrpSpPr>
          <p:grpSpPr>
            <a:xfrm>
              <a:off x="3095157" y="1459068"/>
              <a:ext cx="5502506" cy="1168780"/>
              <a:chOff x="-1" y="203518"/>
              <a:chExt cx="5502505" cy="1168779"/>
            </a:xfrm>
          </p:grpSpPr>
          <p:sp>
            <p:nvSpPr>
              <p:cNvPr id="374" name="Shape"/>
              <p:cNvSpPr/>
              <p:nvPr/>
            </p:nvSpPr>
            <p:spPr>
              <a:xfrm rot="5400000">
                <a:off x="2272302" y="-1963344"/>
                <a:ext cx="957900" cy="550250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1"/>
                      <a:pt x="21600" y="627"/>
                    </a:cubicBezTo>
                    <a:lnTo>
                      <a:pt x="21600" y="21600"/>
                    </a:lnTo>
                    <a:lnTo>
                      <a:pt x="0" y="21600"/>
                    </a:lnTo>
                    <a:lnTo>
                      <a:pt x="0" y="627"/>
                    </a:lnTo>
                    <a:cubicBezTo>
                      <a:pt x="0" y="281"/>
                      <a:pt x="1612" y="0"/>
                      <a:pt x="3600" y="0"/>
                    </a:cubicBezTo>
                    <a:close/>
                  </a:path>
                </a:pathLst>
              </a:custGeom>
              <a:solidFill>
                <a:srgbClr val="39387E">
                  <a:alpha val="90000"/>
                </a:srgbClr>
              </a:solidFill>
              <a:ln w="12700" cap="flat">
                <a:solidFill>
                  <a:srgbClr val="D0DEEF">
                    <a:alpha val="90000"/>
                  </a:srgbClr>
                </a:solidFill>
                <a:prstDash val="solid"/>
                <a:miter lim="800000"/>
              </a:ln>
              <a:effectLst/>
            </p:spPr>
            <p:txBody>
              <a:bodyPr wrap="square" lIns="45719" tIns="45719" rIns="45719" bIns="45719" numCol="1" anchor="ctr">
                <a:noAutofit/>
              </a:bodyPr>
              <a:lstStyle/>
              <a:p>
                <a:pPr defTabSz="800100">
                  <a:lnSpc>
                    <a:spcPct val="90000"/>
                  </a:lnSpc>
                  <a:spcBef>
                    <a:spcPts val="300"/>
                  </a:spcBef>
                  <a:defRPr>
                    <a:solidFill>
                      <a:srgbClr val="FFFFFF"/>
                    </a:solidFill>
                    <a:latin typeface="Times New Roman"/>
                    <a:ea typeface="Times New Roman"/>
                    <a:cs typeface="Times New Roman"/>
                    <a:sym typeface="Times New Roman"/>
                  </a:defRPr>
                </a:pPr>
                <a:endParaRPr/>
              </a:p>
            </p:txBody>
          </p:sp>
          <p:sp>
            <p:nvSpPr>
              <p:cNvPr id="375" name="11 CoEs…"/>
              <p:cNvSpPr txBox="1"/>
              <p:nvPr/>
            </p:nvSpPr>
            <p:spPr>
              <a:xfrm>
                <a:off x="123825" y="203518"/>
                <a:ext cx="5208094" cy="11687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3825" tIns="123825" rIns="123825" bIns="123825" numCol="1" anchor="ctr">
                <a:spAutoFit/>
              </a:bodyPr>
              <a:lstStyle/>
              <a:p>
                <a:pPr marL="114300" lvl="1" indent="-114300" defTabSz="577850">
                  <a:lnSpc>
                    <a:spcPct val="90000"/>
                  </a:lnSpc>
                  <a:spcBef>
                    <a:spcPts val="300"/>
                  </a:spcBef>
                  <a:buSzPct val="100000"/>
                  <a:buFont typeface="Arial"/>
                  <a:buChar char="•"/>
                  <a:defRPr sz="1300">
                    <a:solidFill>
                      <a:srgbClr val="FFFFFF"/>
                    </a:solidFill>
                    <a:latin typeface="Times New Roman"/>
                    <a:ea typeface="Times New Roman"/>
                    <a:cs typeface="Times New Roman"/>
                    <a:sym typeface="Times New Roman"/>
                  </a:defRPr>
                </a:pPr>
                <a:endParaRPr sz="1400" dirty="0"/>
              </a:p>
              <a:p>
                <a:pPr marL="171450" lvl="1" indent="-171450" defTabSz="800100">
                  <a:lnSpc>
                    <a:spcPct val="90000"/>
                  </a:lnSpc>
                  <a:spcBef>
                    <a:spcPts val="300"/>
                  </a:spcBef>
                  <a:buSzPct val="100000"/>
                  <a:buFont typeface="Arial"/>
                  <a:buChar char="•"/>
                  <a:defRPr sz="3100" b="1">
                    <a:solidFill>
                      <a:srgbClr val="FFFFFF"/>
                    </a:solidFill>
                    <a:latin typeface="Times New Roman"/>
                    <a:ea typeface="Times New Roman"/>
                    <a:cs typeface="Times New Roman"/>
                    <a:sym typeface="Times New Roman"/>
                  </a:defRPr>
                </a:pPr>
                <a:r>
                  <a:rPr sz="1600" dirty="0"/>
                  <a:t>11 </a:t>
                </a:r>
                <a:r>
                  <a:rPr sz="1600" dirty="0" err="1"/>
                  <a:t>CoEs</a:t>
                </a:r>
                <a:endParaRPr sz="1600" dirty="0"/>
              </a:p>
              <a:p>
                <a:pPr marL="171450" lvl="1" indent="-171450" defTabSz="800100">
                  <a:lnSpc>
                    <a:spcPct val="90000"/>
                  </a:lnSpc>
                  <a:spcBef>
                    <a:spcPts val="300"/>
                  </a:spcBef>
                  <a:buSzPct val="100000"/>
                  <a:buFont typeface="Arial"/>
                  <a:buChar char="•"/>
                  <a:defRPr b="1">
                    <a:solidFill>
                      <a:srgbClr val="FFFFFF"/>
                    </a:solidFill>
                    <a:latin typeface="Times New Roman"/>
                    <a:ea typeface="Times New Roman"/>
                    <a:cs typeface="Times New Roman"/>
                    <a:sym typeface="Times New Roman"/>
                  </a:defRPr>
                </a:pPr>
                <a:endParaRPr sz="1400" dirty="0"/>
              </a:p>
              <a:p>
                <a:pPr marL="171450" lvl="1" indent="-171450" defTabSz="800100">
                  <a:lnSpc>
                    <a:spcPct val="90000"/>
                  </a:lnSpc>
                  <a:spcBef>
                    <a:spcPts val="300"/>
                  </a:spcBef>
                  <a:buSzPct val="100000"/>
                  <a:buFont typeface="Arial"/>
                  <a:buChar char="•"/>
                  <a:defRPr b="1">
                    <a:solidFill>
                      <a:srgbClr val="FFFFFF"/>
                    </a:solidFill>
                    <a:latin typeface="Times New Roman"/>
                    <a:ea typeface="Times New Roman"/>
                    <a:cs typeface="Times New Roman"/>
                    <a:sym typeface="Times New Roman"/>
                  </a:defRPr>
                </a:pPr>
                <a:r>
                  <a:rPr sz="1400" dirty="0"/>
                  <a:t>MOUs with Various State Govt</a:t>
                </a:r>
                <a:r>
                  <a:rPr sz="1400" b="0" dirty="0"/>
                  <a:t>. </a:t>
                </a:r>
              </a:p>
            </p:txBody>
          </p:sp>
        </p:grpSp>
        <p:grpSp>
          <p:nvGrpSpPr>
            <p:cNvPr id="379" name="Group"/>
            <p:cNvGrpSpPr/>
            <p:nvPr/>
          </p:nvGrpSpPr>
          <p:grpSpPr>
            <a:xfrm>
              <a:off x="0" y="1444771"/>
              <a:ext cx="3095158" cy="1197375"/>
              <a:chOff x="0" y="0"/>
              <a:chExt cx="3095157" cy="1197374"/>
            </a:xfrm>
          </p:grpSpPr>
          <p:sp>
            <p:nvSpPr>
              <p:cNvPr id="377" name="Rounded Rectangle"/>
              <p:cNvSpPr/>
              <p:nvPr/>
            </p:nvSpPr>
            <p:spPr>
              <a:xfrm>
                <a:off x="0" y="0"/>
                <a:ext cx="3095158" cy="1197375"/>
              </a:xfrm>
              <a:prstGeom prst="roundRect">
                <a:avLst>
                  <a:gd name="adj" fmla="val 16667"/>
                </a:avLst>
              </a:prstGeom>
              <a:solidFill>
                <a:srgbClr val="528E45"/>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700"/>
                  </a:spcBef>
                  <a:defRPr sz="2200" b="1">
                    <a:solidFill>
                      <a:srgbClr val="FFFFFF"/>
                    </a:solidFill>
                    <a:latin typeface="Times New Roman"/>
                    <a:ea typeface="Times New Roman"/>
                    <a:cs typeface="Times New Roman"/>
                    <a:sym typeface="Times New Roman"/>
                  </a:defRPr>
                </a:pPr>
                <a:endParaRPr/>
              </a:p>
            </p:txBody>
          </p:sp>
          <p:sp>
            <p:nvSpPr>
              <p:cNvPr id="378" name="Financial/ Tax Literacy"/>
              <p:cNvSpPr txBox="1"/>
              <p:nvPr/>
            </p:nvSpPr>
            <p:spPr>
              <a:xfrm>
                <a:off x="100361" y="397611"/>
                <a:ext cx="2894436" cy="402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977900">
                  <a:lnSpc>
                    <a:spcPct val="90000"/>
                  </a:lnSpc>
                  <a:spcBef>
                    <a:spcPts val="900"/>
                  </a:spcBef>
                  <a:defRPr sz="2200" b="1">
                    <a:solidFill>
                      <a:srgbClr val="FFFFFF"/>
                    </a:solidFill>
                    <a:latin typeface="Times New Roman"/>
                    <a:ea typeface="Times New Roman"/>
                    <a:cs typeface="Times New Roman"/>
                    <a:sym typeface="Times New Roman"/>
                  </a:defRPr>
                </a:lvl1pPr>
              </a:lstStyle>
              <a:p>
                <a:r>
                  <a:t>Financial/ Tax Literacy</a:t>
                </a:r>
              </a:p>
            </p:txBody>
          </p:sp>
        </p:grpSp>
        <p:grpSp>
          <p:nvGrpSpPr>
            <p:cNvPr id="382" name="Group"/>
            <p:cNvGrpSpPr/>
            <p:nvPr/>
          </p:nvGrpSpPr>
          <p:grpSpPr>
            <a:xfrm>
              <a:off x="3095157" y="2702462"/>
              <a:ext cx="5502506" cy="1196480"/>
              <a:chOff x="-1" y="187977"/>
              <a:chExt cx="5502505" cy="1196479"/>
            </a:xfrm>
          </p:grpSpPr>
          <p:sp>
            <p:nvSpPr>
              <p:cNvPr id="380" name="Shape"/>
              <p:cNvSpPr/>
              <p:nvPr/>
            </p:nvSpPr>
            <p:spPr>
              <a:xfrm rot="5400000">
                <a:off x="2272302" y="-1965037"/>
                <a:ext cx="957900" cy="550250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1"/>
                      <a:pt x="21600" y="627"/>
                    </a:cubicBezTo>
                    <a:lnTo>
                      <a:pt x="21600" y="21600"/>
                    </a:lnTo>
                    <a:lnTo>
                      <a:pt x="0" y="21600"/>
                    </a:lnTo>
                    <a:lnTo>
                      <a:pt x="0" y="627"/>
                    </a:lnTo>
                    <a:cubicBezTo>
                      <a:pt x="0" y="281"/>
                      <a:pt x="1612" y="0"/>
                      <a:pt x="3600" y="0"/>
                    </a:cubicBezTo>
                    <a:close/>
                  </a:path>
                </a:pathLst>
              </a:custGeom>
              <a:solidFill>
                <a:srgbClr val="39387E">
                  <a:alpha val="90000"/>
                </a:srgbClr>
              </a:solidFill>
              <a:ln w="12700" cap="flat">
                <a:solidFill>
                  <a:srgbClr val="D0DEEF">
                    <a:alpha val="90000"/>
                  </a:srgbClr>
                </a:solidFill>
                <a:prstDash val="solid"/>
                <a:miter lim="800000"/>
              </a:ln>
              <a:effectLst/>
            </p:spPr>
            <p:txBody>
              <a:bodyPr wrap="square" lIns="45719" tIns="45719" rIns="45719" bIns="45719" numCol="1" anchor="ctr">
                <a:noAutofit/>
              </a:bodyPr>
              <a:lstStyle/>
              <a:p>
                <a:pPr defTabSz="577850">
                  <a:lnSpc>
                    <a:spcPct val="90000"/>
                  </a:lnSpc>
                  <a:spcBef>
                    <a:spcPts val="300"/>
                  </a:spcBef>
                  <a:defRPr sz="1300">
                    <a:solidFill>
                      <a:srgbClr val="FFFFFF"/>
                    </a:solidFill>
                    <a:latin typeface="Times New Roman"/>
                    <a:ea typeface="Times New Roman"/>
                    <a:cs typeface="Times New Roman"/>
                    <a:sym typeface="Times New Roman"/>
                  </a:defRPr>
                </a:pPr>
                <a:endParaRPr/>
              </a:p>
            </p:txBody>
          </p:sp>
          <p:sp>
            <p:nvSpPr>
              <p:cNvPr id="381" name="BAA  (Business Accounting Associate)…"/>
              <p:cNvSpPr txBox="1"/>
              <p:nvPr/>
            </p:nvSpPr>
            <p:spPr>
              <a:xfrm>
                <a:off x="123825" y="187977"/>
                <a:ext cx="5208094" cy="11964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3825" tIns="123825" rIns="123825" bIns="123825" numCol="1" anchor="ctr">
                <a:spAutoFit/>
              </a:bodyPr>
              <a:lstStyle/>
              <a:p>
                <a:pPr marL="171450" lvl="1" indent="-171450" defTabSz="800100">
                  <a:lnSpc>
                    <a:spcPct val="90000"/>
                  </a:lnSpc>
                  <a:spcBef>
                    <a:spcPts val="300"/>
                  </a:spcBef>
                  <a:buSzPct val="100000"/>
                  <a:buFont typeface="Arial"/>
                  <a:buChar char="•"/>
                  <a:defRPr>
                    <a:solidFill>
                      <a:srgbClr val="FFFFFF"/>
                    </a:solidFill>
                    <a:latin typeface="Times New Roman"/>
                    <a:ea typeface="Times New Roman"/>
                    <a:cs typeface="Times New Roman"/>
                    <a:sym typeface="Times New Roman"/>
                  </a:defRPr>
                </a:pPr>
                <a:endParaRPr sz="1400" dirty="0"/>
              </a:p>
              <a:p>
                <a:pPr marL="171450" lvl="1" indent="-171450" defTabSz="800100">
                  <a:lnSpc>
                    <a:spcPct val="90000"/>
                  </a:lnSpc>
                  <a:spcBef>
                    <a:spcPts val="300"/>
                  </a:spcBef>
                  <a:buSzPct val="100000"/>
                  <a:buFont typeface="Arial"/>
                  <a:buChar char="•"/>
                  <a:defRPr sz="2300" b="1">
                    <a:solidFill>
                      <a:srgbClr val="FFFFFF"/>
                    </a:solidFill>
                    <a:latin typeface="Times New Roman"/>
                    <a:ea typeface="Times New Roman"/>
                    <a:cs typeface="Times New Roman"/>
                    <a:sym typeface="Times New Roman"/>
                  </a:defRPr>
                </a:pPr>
                <a:r>
                  <a:rPr sz="1600" dirty="0"/>
                  <a:t>BAA  (Business Accounting Associate)</a:t>
                </a:r>
              </a:p>
              <a:p>
                <a:pPr marL="171450" lvl="1" indent="-171450" defTabSz="800100">
                  <a:lnSpc>
                    <a:spcPct val="90000"/>
                  </a:lnSpc>
                  <a:spcBef>
                    <a:spcPts val="300"/>
                  </a:spcBef>
                  <a:buSzPct val="100000"/>
                  <a:buFont typeface="Arial"/>
                  <a:buChar char="•"/>
                  <a:defRPr b="1">
                    <a:solidFill>
                      <a:srgbClr val="FFFFFF"/>
                    </a:solidFill>
                    <a:latin typeface="Times New Roman"/>
                    <a:ea typeface="Times New Roman"/>
                    <a:cs typeface="Times New Roman"/>
                    <a:sym typeface="Times New Roman"/>
                  </a:defRPr>
                </a:pPr>
                <a:endParaRPr sz="1600" dirty="0"/>
              </a:p>
              <a:p>
                <a:pPr marL="171450" lvl="1" indent="-171450" defTabSz="800100">
                  <a:lnSpc>
                    <a:spcPct val="90000"/>
                  </a:lnSpc>
                  <a:spcBef>
                    <a:spcPts val="300"/>
                  </a:spcBef>
                  <a:buSzPct val="100000"/>
                  <a:buFont typeface="Arial"/>
                  <a:buChar char="•"/>
                  <a:defRPr b="1">
                    <a:solidFill>
                      <a:srgbClr val="FFFFFF"/>
                    </a:solidFill>
                    <a:latin typeface="Times New Roman"/>
                    <a:ea typeface="Times New Roman"/>
                    <a:cs typeface="Times New Roman"/>
                    <a:sym typeface="Times New Roman"/>
                  </a:defRPr>
                </a:pPr>
                <a:r>
                  <a:rPr sz="1400" dirty="0"/>
                  <a:t>MOUs with NITI Aayog</a:t>
                </a:r>
              </a:p>
            </p:txBody>
          </p:sp>
        </p:grpSp>
        <p:grpSp>
          <p:nvGrpSpPr>
            <p:cNvPr id="385" name="Group"/>
            <p:cNvGrpSpPr/>
            <p:nvPr/>
          </p:nvGrpSpPr>
          <p:grpSpPr>
            <a:xfrm>
              <a:off x="0" y="2702014"/>
              <a:ext cx="3095158" cy="1197375"/>
              <a:chOff x="0" y="0"/>
              <a:chExt cx="3095157" cy="1197374"/>
            </a:xfrm>
          </p:grpSpPr>
          <p:sp>
            <p:nvSpPr>
              <p:cNvPr id="383" name="Rounded Rectangle"/>
              <p:cNvSpPr/>
              <p:nvPr/>
            </p:nvSpPr>
            <p:spPr>
              <a:xfrm>
                <a:off x="0" y="0"/>
                <a:ext cx="3095158" cy="1197375"/>
              </a:xfrm>
              <a:prstGeom prst="roundRect">
                <a:avLst>
                  <a:gd name="adj" fmla="val 16667"/>
                </a:avLst>
              </a:prstGeom>
              <a:solidFill>
                <a:srgbClr val="089FDA"/>
              </a:solidFill>
              <a:ln w="12700" cap="flat">
                <a:solidFill>
                  <a:srgbClr val="FFFFFF"/>
                </a:solidFill>
                <a:prstDash val="solid"/>
                <a:miter lim="800000"/>
              </a:ln>
              <a:effectLst/>
            </p:spPr>
            <p:txBody>
              <a:bodyPr wrap="square" lIns="45719" tIns="45719" rIns="45719" bIns="45719" numCol="1" anchor="ctr">
                <a:noAutofit/>
              </a:bodyPr>
              <a:lstStyle/>
              <a:p>
                <a:pPr algn="ctr" defTabSz="977900">
                  <a:lnSpc>
                    <a:spcPct val="90000"/>
                  </a:lnSpc>
                  <a:spcBef>
                    <a:spcPts val="700"/>
                  </a:spcBef>
                  <a:defRPr>
                    <a:solidFill>
                      <a:srgbClr val="FFFFFF"/>
                    </a:solidFill>
                  </a:defRPr>
                </a:pPr>
                <a:endParaRPr/>
              </a:p>
            </p:txBody>
          </p:sp>
          <p:sp>
            <p:nvSpPr>
              <p:cNvPr id="384" name="GST Training to Govt. Officials"/>
              <p:cNvSpPr txBox="1"/>
              <p:nvPr/>
            </p:nvSpPr>
            <p:spPr>
              <a:xfrm>
                <a:off x="100361" y="371472"/>
                <a:ext cx="2894436" cy="7005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977900">
                  <a:lnSpc>
                    <a:spcPct val="90000"/>
                  </a:lnSpc>
                  <a:spcBef>
                    <a:spcPts val="900"/>
                  </a:spcBef>
                  <a:defRPr sz="2200" b="1">
                    <a:solidFill>
                      <a:srgbClr val="FFFFFF"/>
                    </a:solidFill>
                    <a:latin typeface="Times New Roman"/>
                    <a:ea typeface="Times New Roman"/>
                    <a:cs typeface="Times New Roman"/>
                    <a:sym typeface="Times New Roman"/>
                  </a:defRPr>
                </a:lvl1pPr>
              </a:lstStyle>
              <a:p>
                <a:r>
                  <a:t>GST Training to Govt. Officials</a:t>
                </a:r>
              </a:p>
            </p:txBody>
          </p:sp>
        </p:gr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矩形 3"/>
          <p:cNvSpPr/>
          <p:nvPr/>
        </p:nvSpPr>
        <p:spPr>
          <a:xfrm>
            <a:off x="-1" y="197888"/>
            <a:ext cx="182565" cy="498476"/>
          </a:xfrm>
          <a:prstGeom prst="rect">
            <a:avLst/>
          </a:prstGeom>
          <a:solidFill>
            <a:srgbClr val="089FDA"/>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361" name="文本框 4"/>
          <p:cNvSpPr txBox="1"/>
          <p:nvPr/>
        </p:nvSpPr>
        <p:spPr>
          <a:xfrm>
            <a:off x="245237" y="111589"/>
            <a:ext cx="6254343"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dirty="0">
                <a:ln>
                  <a:noFill/>
                </a:ln>
                <a:solidFill>
                  <a:srgbClr val="39387E"/>
                </a:solidFill>
                <a:effectLst/>
                <a:uLnTx/>
                <a:uFillTx/>
                <a:latin typeface="Times New Roman"/>
                <a:cs typeface="Times New Roman"/>
                <a:sym typeface="Times New Roman"/>
              </a:rPr>
              <a:t>Some Major</a:t>
            </a:r>
            <a:r>
              <a:rPr kumimoji="0" lang="en-IN" sz="3200" b="1" i="0" u="none" strike="noStrike" kern="0" cap="none" spc="0" normalizeH="0" baseline="0" noProof="0" dirty="0">
                <a:ln>
                  <a:noFill/>
                </a:ln>
                <a:solidFill>
                  <a:srgbClr val="39387E"/>
                </a:solidFill>
                <a:effectLst/>
                <a:uLnTx/>
                <a:uFillTx/>
                <a:latin typeface="Times New Roman"/>
                <a:cs typeface="Times New Roman"/>
                <a:sym typeface="Times New Roman"/>
              </a:rPr>
              <a:t> </a:t>
            </a:r>
            <a:r>
              <a:rPr kumimoji="0" sz="3200" b="1" i="0" u="none" strike="noStrike" kern="0" cap="none" spc="0" normalizeH="0" baseline="0" noProof="0" dirty="0">
                <a:ln>
                  <a:noFill/>
                </a:ln>
                <a:solidFill>
                  <a:srgbClr val="39387E"/>
                </a:solidFill>
                <a:effectLst/>
                <a:uLnTx/>
                <a:uFillTx/>
                <a:latin typeface="Times New Roman"/>
                <a:cs typeface="Times New Roman"/>
                <a:sym typeface="Times New Roman"/>
              </a:rPr>
              <a:t>Initiatives</a:t>
            </a:r>
          </a:p>
        </p:txBody>
      </p:sp>
      <p:sp>
        <p:nvSpPr>
          <p:cNvPr id="362" name="矩形 42"/>
          <p:cNvSpPr txBox="1"/>
          <p:nvPr/>
        </p:nvSpPr>
        <p:spPr>
          <a:xfrm>
            <a:off x="4951095" y="1590675"/>
            <a:ext cx="762636"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latin typeface="Arial"/>
                <a:ea typeface="Arial"/>
                <a:cs typeface="Arial"/>
                <a:sym typeface="Aria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Arial"/>
                <a:cs typeface="Arial"/>
                <a:sym typeface="Arial"/>
              </a:rPr>
              <a:t>TITLE</a:t>
            </a:r>
          </a:p>
        </p:txBody>
      </p:sp>
      <p:pic>
        <p:nvPicPr>
          <p:cNvPr id="364" name="Picture 11" descr="Picture 11"/>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365"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2000" b="1">
                <a:solidFill>
                  <a:srgbClr val="39387E"/>
                </a:solidFill>
                <a:latin typeface="Times New Roman Regular"/>
                <a:ea typeface="Times New Roman Regular"/>
                <a:cs typeface="Times New Roman Regular"/>
                <a:sym typeface="Times New Roman Regular"/>
              </a:defRPr>
            </a:pPr>
            <a:r>
              <a:rPr kumimoji="0" sz="2000" b="1" i="0" u="none" strike="noStrike" kern="0" cap="none" spc="0" normalizeH="0" baseline="0" noProof="0" dirty="0">
                <a:ln>
                  <a:noFill/>
                </a:ln>
                <a:solidFill>
                  <a:srgbClr val="39387E"/>
                </a:solidFill>
                <a:effectLst/>
                <a:uLnTx/>
                <a:uFillTx/>
                <a:latin typeface="Times New Roman Regular"/>
                <a:sym typeface="Times New Roman Regular"/>
              </a:rPr>
              <a:t>THE INSTITUTE OF CHARTERED ACCOUNTANTS OF INDIA</a:t>
            </a:r>
          </a:p>
          <a:p>
            <a:pPr marL="0" marR="0" lvl="0" indent="0" algn="ctr" defTabSz="914400" rtl="0" eaLnBrk="1" fontAlgn="auto" latinLnBrk="0" hangingPunct="0">
              <a:lnSpc>
                <a:spcPct val="100000"/>
              </a:lnSpc>
              <a:spcBef>
                <a:spcPts val="0"/>
              </a:spcBef>
              <a:spcAft>
                <a:spcPts val="0"/>
              </a:spcAft>
              <a:buClrTx/>
              <a:buSzTx/>
              <a:buFontTx/>
              <a:buNone/>
              <a:tabLst/>
              <a:defRPr sz="2000" i="1">
                <a:solidFill>
                  <a:srgbClr val="39387E"/>
                </a:solidFill>
                <a:latin typeface="Times New Roman Regular"/>
                <a:ea typeface="Times New Roman Regular"/>
                <a:cs typeface="Times New Roman Regular"/>
                <a:sym typeface="Times New Roman Regular"/>
              </a:defRPr>
            </a:pPr>
            <a:r>
              <a:rPr kumimoji="0" sz="2000" b="0" i="1" u="none" strike="noStrike" kern="0" cap="none" spc="0" normalizeH="0" baseline="0" noProof="0" dirty="0">
                <a:ln>
                  <a:noFill/>
                </a:ln>
                <a:solidFill>
                  <a:srgbClr val="39387E"/>
                </a:solidFill>
                <a:effectLst/>
                <a:uLnTx/>
                <a:uFillTx/>
                <a:latin typeface="Times New Roman Regular"/>
                <a:sym typeface="Times New Roman Regular"/>
              </a:rPr>
              <a:t>(Set up by an Act of Parliament)</a:t>
            </a:r>
          </a:p>
        </p:txBody>
      </p:sp>
      <p:pic>
        <p:nvPicPr>
          <p:cNvPr id="366" name="Picture 13" descr="Picture 13"/>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sp>
        <p:nvSpPr>
          <p:cNvPr id="3" name="TextBox 2">
            <a:extLst>
              <a:ext uri="{FF2B5EF4-FFF2-40B4-BE49-F238E27FC236}">
                <a16:creationId xmlns:a16="http://schemas.microsoft.com/office/drawing/2014/main" id="{E35CEB60-BD44-2BC9-7F15-2383EF8B5ABB}"/>
              </a:ext>
            </a:extLst>
          </p:cNvPr>
          <p:cNvSpPr txBox="1"/>
          <p:nvPr/>
        </p:nvSpPr>
        <p:spPr>
          <a:xfrm>
            <a:off x="637309" y="1246909"/>
            <a:ext cx="10492509"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IN" dirty="0">
                <a:latin typeface="MS Sans Serif"/>
              </a:rPr>
              <a:t>Digital Competency Maturity Model(DCMM)</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IN" dirty="0">
                <a:latin typeface="MS Sans Serif"/>
              </a:rPr>
              <a:t>Audit Quality Maturity Model(AQMM)</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IN" dirty="0">
                <a:latin typeface="MS Sans Serif"/>
              </a:rPr>
              <a:t>Digital Learning Hub(DLH)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IN" dirty="0">
                <a:latin typeface="MS Sans Serif"/>
              </a:rPr>
              <a:t>Format for presenting the financial statements of non-corporate entities (NCEs)- The Accounting Standards Board of ICAI has issued a Guidance Note prescribing the format for the same. The same shall be applicable from April1, 2024. It ai</a:t>
            </a:r>
            <a:r>
              <a:rPr lang="en-IN" b="0" i="0" dirty="0">
                <a:solidFill>
                  <a:srgbClr val="000000"/>
                </a:solidFill>
                <a:effectLst/>
                <a:latin typeface="MS Sans Serif"/>
              </a:rPr>
              <a:t>ms to ensure consistent and effective application of the accounting standards for strengthening and standardising the financial reporting system of these entities.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IN" dirty="0">
                <a:latin typeface="MS Sans Serif"/>
              </a:rPr>
              <a:t>Centre for Audit Quality(CAQ) has issued various Utilities for improving Audit Quality such as Excel Utility for Brank Branch Audit and for Determining Materiality.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IN" dirty="0">
                <a:latin typeface="MS Sans Serif"/>
              </a:rPr>
              <a:t>AASB of ICAI constituted Expert Panels for addressing related Queries and brought out various publications of importance.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IN" dirty="0">
              <a:latin typeface="MS Sans Serif"/>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IN" dirty="0">
              <a:latin typeface="MS Sans Serif"/>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IN" b="0" i="0" dirty="0">
              <a:solidFill>
                <a:srgbClr val="000000"/>
              </a:solidFill>
              <a:effectLst/>
              <a:latin typeface="MS Sans Serif"/>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IN"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IN"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3976436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ounded Rectangle 65"/>
          <p:cNvSpPr/>
          <p:nvPr/>
        </p:nvSpPr>
        <p:spPr>
          <a:xfrm>
            <a:off x="9436734" y="3840479"/>
            <a:ext cx="2205991" cy="1783716"/>
          </a:xfrm>
          <a:prstGeom prst="roundRect">
            <a:avLst>
              <a:gd name="adj" fmla="val 16667"/>
            </a:avLst>
          </a:prstGeom>
          <a:solidFill>
            <a:srgbClr val="F7941D"/>
          </a:solidFill>
          <a:ln w="12700">
            <a:solidFill>
              <a:srgbClr val="42719B"/>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89" name="Rounded Rectangle 62"/>
          <p:cNvSpPr/>
          <p:nvPr/>
        </p:nvSpPr>
        <p:spPr>
          <a:xfrm>
            <a:off x="6934834" y="3827145"/>
            <a:ext cx="2205991" cy="1783716"/>
          </a:xfrm>
          <a:prstGeom prst="roundRect">
            <a:avLst>
              <a:gd name="adj" fmla="val 16667"/>
            </a:avLst>
          </a:prstGeom>
          <a:solidFill>
            <a:srgbClr val="528E45"/>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0" name="Rounded Rectangle 60"/>
          <p:cNvSpPr/>
          <p:nvPr/>
        </p:nvSpPr>
        <p:spPr>
          <a:xfrm>
            <a:off x="4556759" y="3806190"/>
            <a:ext cx="2205991" cy="1783716"/>
          </a:xfrm>
          <a:prstGeom prst="roundRect">
            <a:avLst>
              <a:gd name="adj" fmla="val 16667"/>
            </a:avLst>
          </a:prstGeom>
          <a:solidFill>
            <a:srgbClr val="089FDA"/>
          </a:solidFill>
          <a:ln w="12700">
            <a:solidFill>
              <a:srgbClr val="42719B"/>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1" name="Rounded Rectangle 58"/>
          <p:cNvSpPr/>
          <p:nvPr/>
        </p:nvSpPr>
        <p:spPr>
          <a:xfrm>
            <a:off x="2458720" y="3806825"/>
            <a:ext cx="1925955" cy="1783715"/>
          </a:xfrm>
          <a:prstGeom prst="roundRect">
            <a:avLst>
              <a:gd name="adj" fmla="val 16667"/>
            </a:avLst>
          </a:prstGeom>
          <a:solidFill>
            <a:srgbClr val="D6AE82"/>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2" name="Rounded Rectangle 57"/>
          <p:cNvSpPr/>
          <p:nvPr/>
        </p:nvSpPr>
        <p:spPr>
          <a:xfrm>
            <a:off x="187325" y="3797300"/>
            <a:ext cx="2205990" cy="1783715"/>
          </a:xfrm>
          <a:prstGeom prst="roundRect">
            <a:avLst>
              <a:gd name="adj" fmla="val 16667"/>
            </a:avLst>
          </a:prstGeom>
          <a:solidFill>
            <a:srgbClr val="39387E"/>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3" name="Rounded Rectangle 64"/>
          <p:cNvSpPr/>
          <p:nvPr/>
        </p:nvSpPr>
        <p:spPr>
          <a:xfrm>
            <a:off x="9436734" y="1753870"/>
            <a:ext cx="2205991" cy="1783716"/>
          </a:xfrm>
          <a:prstGeom prst="roundRect">
            <a:avLst>
              <a:gd name="adj" fmla="val 16667"/>
            </a:avLst>
          </a:prstGeom>
          <a:solidFill>
            <a:srgbClr val="39387E"/>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4" name="Rounded Rectangle 63"/>
          <p:cNvSpPr/>
          <p:nvPr/>
        </p:nvSpPr>
        <p:spPr>
          <a:xfrm>
            <a:off x="6934834" y="1791335"/>
            <a:ext cx="2205991" cy="1783715"/>
          </a:xfrm>
          <a:prstGeom prst="roundRect">
            <a:avLst>
              <a:gd name="adj" fmla="val 16667"/>
            </a:avLst>
          </a:prstGeom>
          <a:solidFill>
            <a:srgbClr val="D6AE82"/>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5" name="Rounded Rectangle 61"/>
          <p:cNvSpPr/>
          <p:nvPr/>
        </p:nvSpPr>
        <p:spPr>
          <a:xfrm>
            <a:off x="4680584" y="1818639"/>
            <a:ext cx="2000251" cy="1783716"/>
          </a:xfrm>
          <a:prstGeom prst="roundRect">
            <a:avLst>
              <a:gd name="adj" fmla="val 16667"/>
            </a:avLst>
          </a:prstGeom>
          <a:solidFill>
            <a:srgbClr val="089FDA"/>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6" name="Rounded Rectangle 59"/>
          <p:cNvSpPr/>
          <p:nvPr/>
        </p:nvSpPr>
        <p:spPr>
          <a:xfrm>
            <a:off x="2478404" y="1863725"/>
            <a:ext cx="2000251" cy="1783715"/>
          </a:xfrm>
          <a:prstGeom prst="roundRect">
            <a:avLst>
              <a:gd name="adj" fmla="val 16667"/>
            </a:avLst>
          </a:prstGeom>
          <a:solidFill>
            <a:srgbClr val="528E45"/>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7" name="Rounded Rectangle 55"/>
          <p:cNvSpPr/>
          <p:nvPr/>
        </p:nvSpPr>
        <p:spPr>
          <a:xfrm>
            <a:off x="172720" y="1877695"/>
            <a:ext cx="2205990" cy="1783716"/>
          </a:xfrm>
          <a:prstGeom prst="roundRect">
            <a:avLst>
              <a:gd name="adj" fmla="val 16667"/>
            </a:avLst>
          </a:prstGeom>
          <a:solidFill>
            <a:srgbClr val="F7941D"/>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398" name="矩形 3"/>
          <p:cNvSpPr/>
          <p:nvPr/>
        </p:nvSpPr>
        <p:spPr>
          <a:xfrm>
            <a:off x="-1" y="223273"/>
            <a:ext cx="182565" cy="498476"/>
          </a:xfrm>
          <a:prstGeom prst="rect">
            <a:avLst/>
          </a:prstGeom>
          <a:solidFill>
            <a:srgbClr val="089FDA"/>
          </a:solidFill>
          <a:ln w="12700">
            <a:miter lim="400000"/>
          </a:ln>
        </p:spPr>
        <p:txBody>
          <a:bodyPr lIns="45719" rIns="45719" anchor="ctr"/>
          <a:lstStyle/>
          <a:p>
            <a:pPr algn="ctr">
              <a:defRPr>
                <a:solidFill>
                  <a:srgbClr val="089FDA"/>
                </a:solidFill>
                <a:latin typeface="Times New Roman Regular"/>
                <a:ea typeface="Times New Roman Regular"/>
                <a:cs typeface="Times New Roman Regular"/>
                <a:sym typeface="Times New Roman Regular"/>
              </a:defRPr>
            </a:pPr>
            <a:endParaRPr/>
          </a:p>
        </p:txBody>
      </p:sp>
      <p:sp>
        <p:nvSpPr>
          <p:cNvPr id="399" name="Text Box 45"/>
          <p:cNvSpPr txBox="1"/>
          <p:nvPr/>
        </p:nvSpPr>
        <p:spPr>
          <a:xfrm>
            <a:off x="322187" y="1887382"/>
            <a:ext cx="1925322"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FFFFFF"/>
                </a:solidFill>
                <a:latin typeface="Times New Roman Regular"/>
                <a:ea typeface="Times New Roman Regular"/>
                <a:cs typeface="Times New Roman Regular"/>
                <a:sym typeface="Times New Roman Regular"/>
              </a:defRPr>
            </a:lvl1pPr>
          </a:lstStyle>
          <a:p>
            <a:r>
              <a:t>Member of 13 International Accountancy Forum</a:t>
            </a:r>
          </a:p>
        </p:txBody>
      </p:sp>
      <p:sp>
        <p:nvSpPr>
          <p:cNvPr id="400" name="Text Box 46"/>
          <p:cNvSpPr txBox="1"/>
          <p:nvPr/>
        </p:nvSpPr>
        <p:spPr>
          <a:xfrm>
            <a:off x="2540877" y="2196850"/>
            <a:ext cx="1871981" cy="746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700"/>
              </a:spcBef>
              <a:defRPr>
                <a:solidFill>
                  <a:srgbClr val="FFFFFF"/>
                </a:solidFill>
                <a:latin typeface="Times New Roman Regular"/>
                <a:ea typeface="Times New Roman Regular"/>
                <a:cs typeface="Times New Roman Regular"/>
                <a:sym typeface="Times New Roman Regular"/>
              </a:defRPr>
            </a:pPr>
            <a:r>
              <a:rPr dirty="0"/>
              <a:t>8 MRA &amp;</a:t>
            </a:r>
          </a:p>
          <a:p>
            <a:pPr algn="ctr">
              <a:spcBef>
                <a:spcPts val="700"/>
              </a:spcBef>
              <a:defRPr>
                <a:solidFill>
                  <a:srgbClr val="FFFFFF"/>
                </a:solidFill>
                <a:latin typeface="Times New Roman Regular"/>
                <a:ea typeface="Times New Roman Regular"/>
                <a:cs typeface="Times New Roman Regular"/>
                <a:sym typeface="Times New Roman Regular"/>
              </a:defRPr>
            </a:pPr>
            <a:r>
              <a:rPr dirty="0"/>
              <a:t>16 MOUs</a:t>
            </a:r>
          </a:p>
        </p:txBody>
      </p:sp>
      <p:sp>
        <p:nvSpPr>
          <p:cNvPr id="401" name="Text Box 47"/>
          <p:cNvSpPr txBox="1"/>
          <p:nvPr/>
        </p:nvSpPr>
        <p:spPr>
          <a:xfrm>
            <a:off x="4653279" y="2221526"/>
            <a:ext cx="2063751" cy="746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700"/>
              </a:spcBef>
              <a:defRPr>
                <a:solidFill>
                  <a:srgbClr val="FFFFFF"/>
                </a:solidFill>
                <a:latin typeface="Times New Roman Regular"/>
                <a:ea typeface="Times New Roman Regular"/>
                <a:cs typeface="Times New Roman Regular"/>
                <a:sym typeface="Times New Roman Regular"/>
              </a:defRPr>
            </a:pPr>
            <a:r>
              <a:rPr dirty="0"/>
              <a:t>4</a:t>
            </a:r>
            <a:r>
              <a:rPr lang="en-IN" dirty="0"/>
              <a:t>8</a:t>
            </a:r>
            <a:r>
              <a:rPr dirty="0"/>
              <a:t> Chapters</a:t>
            </a:r>
          </a:p>
          <a:p>
            <a:pPr algn="ctr">
              <a:spcBef>
                <a:spcPts val="700"/>
              </a:spcBef>
              <a:defRPr>
                <a:solidFill>
                  <a:srgbClr val="FFFFFF"/>
                </a:solidFill>
                <a:latin typeface="Times New Roman Regular"/>
                <a:ea typeface="Times New Roman Regular"/>
                <a:cs typeface="Times New Roman Regular"/>
                <a:sym typeface="Times New Roman Regular"/>
              </a:defRPr>
            </a:pPr>
            <a:r>
              <a:rPr dirty="0"/>
              <a:t>3</a:t>
            </a:r>
            <a:r>
              <a:rPr lang="en-IN" dirty="0"/>
              <a:t>3</a:t>
            </a:r>
            <a:r>
              <a:rPr dirty="0"/>
              <a:t> Rep Offices</a:t>
            </a:r>
          </a:p>
        </p:txBody>
      </p:sp>
      <p:sp>
        <p:nvSpPr>
          <p:cNvPr id="402" name="Text Box 48"/>
          <p:cNvSpPr txBox="1"/>
          <p:nvPr/>
        </p:nvSpPr>
        <p:spPr>
          <a:xfrm>
            <a:off x="7142783" y="2046669"/>
            <a:ext cx="1689736"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rPr dirty="0"/>
              <a:t>International Standards in Accounting,</a:t>
            </a:r>
            <a:r>
              <a:rPr lang="en-IN" dirty="0"/>
              <a:t> </a:t>
            </a:r>
            <a:r>
              <a:rPr dirty="0"/>
              <a:t>Auditing &amp; Code of Ethics</a:t>
            </a:r>
          </a:p>
        </p:txBody>
      </p:sp>
      <p:sp>
        <p:nvSpPr>
          <p:cNvPr id="403" name="Text Box 49"/>
          <p:cNvSpPr txBox="1"/>
          <p:nvPr/>
        </p:nvSpPr>
        <p:spPr>
          <a:xfrm>
            <a:off x="9553352" y="2057050"/>
            <a:ext cx="1871981"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Significant Technical Contribution in Standard Setting Process</a:t>
            </a:r>
          </a:p>
        </p:txBody>
      </p:sp>
      <p:sp>
        <p:nvSpPr>
          <p:cNvPr id="404" name="Text Box 50"/>
          <p:cNvSpPr txBox="1"/>
          <p:nvPr/>
        </p:nvSpPr>
        <p:spPr>
          <a:xfrm>
            <a:off x="349174" y="4365990"/>
            <a:ext cx="1871347" cy="1025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700"/>
              </a:spcBef>
              <a:defRPr>
                <a:solidFill>
                  <a:srgbClr val="FFFFFF"/>
                </a:solidFill>
                <a:latin typeface="Times New Roman Regular"/>
                <a:ea typeface="Times New Roman Regular"/>
                <a:cs typeface="Times New Roman Regular"/>
                <a:sym typeface="Times New Roman Regular"/>
              </a:defRPr>
            </a:pPr>
            <a:r>
              <a:t>Proud Host of WCOA</a:t>
            </a:r>
          </a:p>
          <a:p>
            <a:pPr algn="ctr">
              <a:spcBef>
                <a:spcPts val="700"/>
              </a:spcBef>
              <a:defRPr>
                <a:solidFill>
                  <a:srgbClr val="FFFFFF"/>
                </a:solidFill>
                <a:latin typeface="Times New Roman Regular"/>
                <a:ea typeface="Times New Roman Regular"/>
                <a:cs typeface="Times New Roman Regular"/>
                <a:sym typeface="Times New Roman Regular"/>
              </a:defRPr>
            </a:pPr>
            <a:r>
              <a:t>GloPAC</a:t>
            </a:r>
          </a:p>
        </p:txBody>
      </p:sp>
      <p:sp>
        <p:nvSpPr>
          <p:cNvPr id="405" name="Text Box 51"/>
          <p:cNvSpPr txBox="1"/>
          <p:nvPr/>
        </p:nvSpPr>
        <p:spPr>
          <a:xfrm>
            <a:off x="2555165" y="4098607"/>
            <a:ext cx="1689736" cy="1025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700"/>
              </a:spcBef>
              <a:defRPr>
                <a:solidFill>
                  <a:srgbClr val="FFFFFF"/>
                </a:solidFill>
                <a:latin typeface="Times New Roman Regular"/>
                <a:ea typeface="Times New Roman Regular"/>
                <a:cs typeface="Times New Roman Regular"/>
                <a:sym typeface="Times New Roman Regular"/>
              </a:defRPr>
            </a:pPr>
            <a:r>
              <a:t>Reciprocity u/s 29 of CA Act</a:t>
            </a:r>
          </a:p>
          <a:p>
            <a:pPr algn="ctr">
              <a:spcBef>
                <a:spcPts val="700"/>
              </a:spcBef>
              <a:defRPr>
                <a:solidFill>
                  <a:srgbClr val="FFFFFF"/>
                </a:solidFill>
                <a:latin typeface="Times New Roman Regular"/>
                <a:ea typeface="Times New Roman Regular"/>
                <a:cs typeface="Times New Roman Regular"/>
                <a:sym typeface="Times New Roman Regular"/>
              </a:defRPr>
            </a:pPr>
            <a:r>
              <a:t>Canada/UK</a:t>
            </a:r>
          </a:p>
        </p:txBody>
      </p:sp>
      <p:sp>
        <p:nvSpPr>
          <p:cNvPr id="406" name="Text Box 52"/>
          <p:cNvSpPr txBox="1"/>
          <p:nvPr/>
        </p:nvSpPr>
        <p:spPr>
          <a:xfrm>
            <a:off x="4614545" y="4141766"/>
            <a:ext cx="2064386"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Associate Membership of Singapore</a:t>
            </a:r>
          </a:p>
        </p:txBody>
      </p:sp>
      <p:sp>
        <p:nvSpPr>
          <p:cNvPr id="407" name="Text Box 53"/>
          <p:cNvSpPr txBox="1"/>
          <p:nvPr/>
        </p:nvSpPr>
        <p:spPr>
          <a:xfrm>
            <a:off x="7112951" y="3984292"/>
            <a:ext cx="1872615" cy="1584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700"/>
              </a:spcBef>
              <a:defRPr>
                <a:solidFill>
                  <a:srgbClr val="FFFFFF"/>
                </a:solidFill>
                <a:latin typeface="Times New Roman Regular"/>
                <a:ea typeface="Times New Roman Regular"/>
                <a:cs typeface="Times New Roman Regular"/>
                <a:sym typeface="Times New Roman Regular"/>
              </a:defRPr>
            </a:pPr>
            <a:r>
              <a:t>International Curriculum</a:t>
            </a:r>
          </a:p>
          <a:p>
            <a:pPr algn="ctr">
              <a:spcBef>
                <a:spcPts val="700"/>
              </a:spcBef>
              <a:defRPr>
                <a:solidFill>
                  <a:srgbClr val="FFFFFF"/>
                </a:solidFill>
                <a:latin typeface="Times New Roman Regular"/>
                <a:ea typeface="Times New Roman Regular"/>
                <a:cs typeface="Times New Roman Regular"/>
                <a:sym typeface="Times New Roman Regular"/>
              </a:defRPr>
            </a:pPr>
            <a:r>
              <a:t>Foreign Language Course (4+2)</a:t>
            </a:r>
          </a:p>
        </p:txBody>
      </p:sp>
      <p:sp>
        <p:nvSpPr>
          <p:cNvPr id="408" name="Text Box 54"/>
          <p:cNvSpPr txBox="1"/>
          <p:nvPr/>
        </p:nvSpPr>
        <p:spPr>
          <a:xfrm>
            <a:off x="9683634" y="4088991"/>
            <a:ext cx="1694181"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Approx 40,000 CAs working outside India</a:t>
            </a:r>
          </a:p>
        </p:txBody>
      </p:sp>
      <p:pic>
        <p:nvPicPr>
          <p:cNvPr id="409" name="Picture 68" descr="Picture 68"/>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410" name="Picture 69" descr="Picture 69"/>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411"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sp>
        <p:nvSpPr>
          <p:cNvPr id="413" name="&quot;Global Presence”"/>
          <p:cNvSpPr txBox="1">
            <a:spLocks noGrp="1"/>
          </p:cNvSpPr>
          <p:nvPr>
            <p:ph type="title"/>
          </p:nvPr>
        </p:nvSpPr>
        <p:spPr>
          <a:xfrm>
            <a:off x="324101" y="201119"/>
            <a:ext cx="10359446" cy="796926"/>
          </a:xfrm>
          <a:prstGeom prst="rect">
            <a:avLst/>
          </a:prstGeom>
        </p:spPr>
        <p:txBody>
          <a:bodyPr/>
          <a:lstStyle>
            <a:lvl1pPr>
              <a:defRPr b="1">
                <a:latin typeface="Carlito"/>
                <a:ea typeface="Carlito"/>
                <a:cs typeface="Carlito"/>
                <a:sym typeface="Carlito"/>
              </a:defRPr>
            </a:lvl1pPr>
          </a:lstStyle>
          <a:p>
            <a:r>
              <a:t>"Global Presence”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矩形 3"/>
          <p:cNvSpPr/>
          <p:nvPr/>
        </p:nvSpPr>
        <p:spPr>
          <a:xfrm>
            <a:off x="-1" y="211536"/>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416" name="文本框 4"/>
          <p:cNvSpPr txBox="1"/>
          <p:nvPr/>
        </p:nvSpPr>
        <p:spPr>
          <a:xfrm>
            <a:off x="228282" y="125236"/>
            <a:ext cx="3947871"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t>Request for Views</a:t>
            </a:r>
          </a:p>
        </p:txBody>
      </p:sp>
      <p:grpSp>
        <p:nvGrpSpPr>
          <p:cNvPr id="425" name="Content Placeholder 2"/>
          <p:cNvGrpSpPr/>
          <p:nvPr/>
        </p:nvGrpSpPr>
        <p:grpSpPr>
          <a:xfrm>
            <a:off x="1284445" y="1834681"/>
            <a:ext cx="9718824" cy="3084212"/>
            <a:chOff x="0" y="0"/>
            <a:chExt cx="9718823" cy="3084211"/>
          </a:xfrm>
        </p:grpSpPr>
        <p:sp>
          <p:nvSpPr>
            <p:cNvPr id="417" name="Rounded Rectangle"/>
            <p:cNvSpPr/>
            <p:nvPr/>
          </p:nvSpPr>
          <p:spPr>
            <a:xfrm>
              <a:off x="0" y="0"/>
              <a:ext cx="4164728" cy="2644602"/>
            </a:xfrm>
            <a:prstGeom prst="roundRect">
              <a:avLst>
                <a:gd name="adj" fmla="val 10000"/>
              </a:avLst>
            </a:prstGeom>
            <a:solidFill>
              <a:srgbClr val="F7941D"/>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800"/>
              </a:pPr>
              <a:endParaRPr/>
            </a:p>
          </p:txBody>
        </p:sp>
        <p:grpSp>
          <p:nvGrpSpPr>
            <p:cNvPr id="420" name="Group"/>
            <p:cNvGrpSpPr/>
            <p:nvPr/>
          </p:nvGrpSpPr>
          <p:grpSpPr>
            <a:xfrm>
              <a:off x="462746" y="439609"/>
              <a:ext cx="4164729" cy="2644603"/>
              <a:chOff x="0" y="0"/>
              <a:chExt cx="4164727" cy="2644601"/>
            </a:xfrm>
          </p:grpSpPr>
          <p:sp>
            <p:nvSpPr>
              <p:cNvPr id="418" name="Rounded Rectangle"/>
              <p:cNvSpPr/>
              <p:nvPr/>
            </p:nvSpPr>
            <p:spPr>
              <a:xfrm>
                <a:off x="0" y="0"/>
                <a:ext cx="4164728" cy="2644602"/>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algn="ctr" defTabSz="1911350">
                  <a:lnSpc>
                    <a:spcPct val="90000"/>
                  </a:lnSpc>
                  <a:spcBef>
                    <a:spcPts val="1100"/>
                  </a:spcBef>
                  <a:defRPr sz="4300">
                    <a:solidFill>
                      <a:srgbClr val="38377E"/>
                    </a:solidFill>
                    <a:latin typeface="Times New Roman"/>
                    <a:ea typeface="Times New Roman"/>
                    <a:cs typeface="Times New Roman"/>
                    <a:sym typeface="Times New Roman"/>
                  </a:defRPr>
                </a:pPr>
                <a:endParaRPr/>
              </a:p>
            </p:txBody>
          </p:sp>
          <p:sp>
            <p:nvSpPr>
              <p:cNvPr id="419" name="75th Year of Foundation"/>
              <p:cNvSpPr txBox="1"/>
              <p:nvPr/>
            </p:nvSpPr>
            <p:spPr>
              <a:xfrm>
                <a:off x="77458" y="577725"/>
                <a:ext cx="4009812" cy="1489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3829" tIns="163829" rIns="163829" bIns="163829" numCol="1" anchor="ctr">
                <a:spAutoFit/>
              </a:bodyPr>
              <a:lstStyle/>
              <a:p>
                <a:pPr algn="ctr" defTabSz="1911350">
                  <a:lnSpc>
                    <a:spcPct val="90000"/>
                  </a:lnSpc>
                  <a:spcBef>
                    <a:spcPts val="1800"/>
                  </a:spcBef>
                  <a:defRPr sz="4300">
                    <a:solidFill>
                      <a:srgbClr val="38377E"/>
                    </a:solidFill>
                    <a:latin typeface="Times New Roman"/>
                    <a:ea typeface="Times New Roman"/>
                    <a:cs typeface="Times New Roman"/>
                    <a:sym typeface="Times New Roman"/>
                  </a:defRPr>
                </a:pPr>
                <a:r>
                  <a:t>75</a:t>
                </a:r>
                <a:r>
                  <a:rPr baseline="30000"/>
                  <a:t>th</a:t>
                </a:r>
                <a:r>
                  <a:t> Year of Foundation</a:t>
                </a:r>
              </a:p>
            </p:txBody>
          </p:sp>
        </p:grpSp>
        <p:sp>
          <p:nvSpPr>
            <p:cNvPr id="421" name="Rounded Rectangle"/>
            <p:cNvSpPr/>
            <p:nvPr/>
          </p:nvSpPr>
          <p:spPr>
            <a:xfrm>
              <a:off x="5091348" y="0"/>
              <a:ext cx="4164729" cy="2644602"/>
            </a:xfrm>
            <a:prstGeom prst="roundRect">
              <a:avLst>
                <a:gd name="adj" fmla="val 10000"/>
              </a:avLst>
            </a:prstGeom>
            <a:solidFill>
              <a:srgbClr val="528E45"/>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800"/>
              </a:pPr>
              <a:endParaRPr/>
            </a:p>
          </p:txBody>
        </p:sp>
        <p:grpSp>
          <p:nvGrpSpPr>
            <p:cNvPr id="424" name="Group"/>
            <p:cNvGrpSpPr/>
            <p:nvPr/>
          </p:nvGrpSpPr>
          <p:grpSpPr>
            <a:xfrm>
              <a:off x="5554095" y="439609"/>
              <a:ext cx="4164729" cy="2644603"/>
              <a:chOff x="0" y="0"/>
              <a:chExt cx="4164727" cy="2644601"/>
            </a:xfrm>
          </p:grpSpPr>
          <p:sp>
            <p:nvSpPr>
              <p:cNvPr id="422" name="Rounded Rectangle"/>
              <p:cNvSpPr/>
              <p:nvPr/>
            </p:nvSpPr>
            <p:spPr>
              <a:xfrm>
                <a:off x="0" y="0"/>
                <a:ext cx="4164728" cy="2644602"/>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algn="ctr" defTabSz="1911350">
                  <a:lnSpc>
                    <a:spcPct val="90000"/>
                  </a:lnSpc>
                  <a:spcBef>
                    <a:spcPts val="1100"/>
                  </a:spcBef>
                  <a:defRPr sz="4300">
                    <a:solidFill>
                      <a:srgbClr val="38377E"/>
                    </a:solidFill>
                    <a:latin typeface="Times New Roman"/>
                    <a:ea typeface="Times New Roman"/>
                    <a:cs typeface="Times New Roman"/>
                    <a:sym typeface="Times New Roman"/>
                  </a:defRPr>
                </a:pPr>
                <a:endParaRPr/>
              </a:p>
            </p:txBody>
          </p:sp>
          <p:sp>
            <p:nvSpPr>
              <p:cNvPr id="423" name="Profession@100…"/>
              <p:cNvSpPr txBox="1"/>
              <p:nvPr/>
            </p:nvSpPr>
            <p:spPr>
              <a:xfrm>
                <a:off x="77458" y="181849"/>
                <a:ext cx="4009812" cy="2280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3829" tIns="163829" rIns="163829" bIns="163829" numCol="1" anchor="ctr">
                <a:spAutoFit/>
              </a:bodyPr>
              <a:lstStyle/>
              <a:p>
                <a:pPr algn="ctr" defTabSz="1911350">
                  <a:lnSpc>
                    <a:spcPct val="90000"/>
                  </a:lnSpc>
                  <a:spcBef>
                    <a:spcPts val="1800"/>
                  </a:spcBef>
                  <a:defRPr sz="4300">
                    <a:solidFill>
                      <a:srgbClr val="38377E"/>
                    </a:solidFill>
                    <a:latin typeface="Times New Roman"/>
                    <a:ea typeface="Times New Roman"/>
                    <a:cs typeface="Times New Roman"/>
                    <a:sym typeface="Times New Roman"/>
                  </a:defRPr>
                </a:pPr>
                <a:r>
                  <a:t>Profession@100</a:t>
                </a:r>
                <a:endParaRPr sz="2800"/>
              </a:p>
              <a:p>
                <a:pPr algn="ctr" defTabSz="1911350">
                  <a:lnSpc>
                    <a:spcPct val="90000"/>
                  </a:lnSpc>
                  <a:spcBef>
                    <a:spcPts val="1800"/>
                  </a:spcBef>
                  <a:defRPr sz="4300">
                    <a:solidFill>
                      <a:srgbClr val="38377E"/>
                    </a:solidFill>
                    <a:latin typeface="Times New Roman"/>
                    <a:ea typeface="Times New Roman"/>
                    <a:cs typeface="Times New Roman"/>
                    <a:sym typeface="Times New Roman"/>
                  </a:defRPr>
                </a:pPr>
                <a:r>
                  <a:t>Vision of the next 25</a:t>
                </a:r>
                <a:r>
                  <a:rPr baseline="30000"/>
                  <a:t>th </a:t>
                </a:r>
                <a:r>
                  <a:t>years</a:t>
                </a:r>
              </a:p>
            </p:txBody>
          </p:sp>
        </p:grpSp>
      </p:grpSp>
      <p:pic>
        <p:nvPicPr>
          <p:cNvPr id="426" name="Picture 8" descr="Picture 8"/>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427"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428" name="Picture 10" descr="Picture 10"/>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矩形 3"/>
          <p:cNvSpPr/>
          <p:nvPr/>
        </p:nvSpPr>
        <p:spPr>
          <a:xfrm>
            <a:off x="-1" y="186767"/>
            <a:ext cx="182565" cy="498476"/>
          </a:xfrm>
          <a:prstGeom prst="rect">
            <a:avLst/>
          </a:prstGeom>
          <a:solidFill>
            <a:srgbClr val="089FDA"/>
          </a:solidFill>
          <a:ln w="12700">
            <a:miter lim="400000"/>
          </a:ln>
        </p:spPr>
        <p:txBody>
          <a:bodyPr lIns="45719" rIns="45719" anchor="ctr"/>
          <a:lstStyle/>
          <a:p>
            <a:pPr algn="ctr">
              <a:defRPr>
                <a:solidFill>
                  <a:srgbClr val="FFFFFF"/>
                </a:solidFill>
              </a:defRPr>
            </a:pPr>
            <a:endParaRPr/>
          </a:p>
        </p:txBody>
      </p:sp>
      <p:sp>
        <p:nvSpPr>
          <p:cNvPr id="432" name="文本框 4"/>
          <p:cNvSpPr txBox="1"/>
          <p:nvPr/>
        </p:nvSpPr>
        <p:spPr>
          <a:xfrm>
            <a:off x="383561" y="95987"/>
            <a:ext cx="7941276"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t>Vision 2049 </a:t>
            </a:r>
          </a:p>
        </p:txBody>
      </p:sp>
      <p:sp>
        <p:nvSpPr>
          <p:cNvPr id="433" name="Freeform 62"/>
          <p:cNvSpPr/>
          <p:nvPr/>
        </p:nvSpPr>
        <p:spPr>
          <a:xfrm>
            <a:off x="4679950" y="2097088"/>
            <a:ext cx="520700" cy="525464"/>
          </a:xfrm>
          <a:custGeom>
            <a:avLst/>
            <a:gdLst/>
            <a:ahLst/>
            <a:cxnLst>
              <a:cxn ang="0">
                <a:pos x="wd2" y="hd2"/>
              </a:cxn>
              <a:cxn ang="5400000">
                <a:pos x="wd2" y="hd2"/>
              </a:cxn>
              <a:cxn ang="10800000">
                <a:pos x="wd2" y="hd2"/>
              </a:cxn>
              <a:cxn ang="16200000">
                <a:pos x="wd2" y="hd2"/>
              </a:cxn>
            </a:cxnLst>
            <a:rect l="0" t="0" r="r" b="b"/>
            <a:pathLst>
              <a:path w="21600" h="21600" extrusionOk="0">
                <a:moveTo>
                  <a:pt x="21600" y="12290"/>
                </a:moveTo>
                <a:cubicBezTo>
                  <a:pt x="21600" y="12662"/>
                  <a:pt x="21600" y="12662"/>
                  <a:pt x="21228" y="12662"/>
                </a:cubicBezTo>
                <a:cubicBezTo>
                  <a:pt x="18621" y="13034"/>
                  <a:pt x="18621" y="13034"/>
                  <a:pt x="18621" y="13034"/>
                </a:cubicBezTo>
                <a:cubicBezTo>
                  <a:pt x="18621" y="13779"/>
                  <a:pt x="18248" y="14152"/>
                  <a:pt x="18248" y="14524"/>
                </a:cubicBezTo>
                <a:cubicBezTo>
                  <a:pt x="18621" y="15269"/>
                  <a:pt x="18993" y="15641"/>
                  <a:pt x="19738" y="16386"/>
                </a:cubicBezTo>
                <a:cubicBezTo>
                  <a:pt x="19738" y="16386"/>
                  <a:pt x="19738" y="16759"/>
                  <a:pt x="19738" y="16759"/>
                </a:cubicBezTo>
                <a:cubicBezTo>
                  <a:pt x="19738" y="16759"/>
                  <a:pt x="19738" y="17131"/>
                  <a:pt x="19738" y="17131"/>
                </a:cubicBezTo>
                <a:cubicBezTo>
                  <a:pt x="19366" y="17503"/>
                  <a:pt x="17503" y="19738"/>
                  <a:pt x="16759" y="19738"/>
                </a:cubicBezTo>
                <a:cubicBezTo>
                  <a:pt x="16759" y="19738"/>
                  <a:pt x="16759" y="19738"/>
                  <a:pt x="16386" y="19366"/>
                </a:cubicBezTo>
                <a:cubicBezTo>
                  <a:pt x="14524" y="17876"/>
                  <a:pt x="14524" y="17876"/>
                  <a:pt x="14524" y="17876"/>
                </a:cubicBezTo>
                <a:cubicBezTo>
                  <a:pt x="14152" y="18248"/>
                  <a:pt x="13779" y="18248"/>
                  <a:pt x="13407" y="18621"/>
                </a:cubicBezTo>
                <a:cubicBezTo>
                  <a:pt x="13034" y="19366"/>
                  <a:pt x="13034" y="20483"/>
                  <a:pt x="12662" y="21228"/>
                </a:cubicBezTo>
                <a:cubicBezTo>
                  <a:pt x="12662" y="21228"/>
                  <a:pt x="12662" y="21600"/>
                  <a:pt x="12290" y="21600"/>
                </a:cubicBezTo>
                <a:cubicBezTo>
                  <a:pt x="9310" y="21600"/>
                  <a:pt x="9310" y="21600"/>
                  <a:pt x="9310" y="21600"/>
                </a:cubicBezTo>
                <a:cubicBezTo>
                  <a:pt x="8938" y="21600"/>
                  <a:pt x="8566" y="21228"/>
                  <a:pt x="8566" y="21228"/>
                </a:cubicBezTo>
                <a:cubicBezTo>
                  <a:pt x="8193" y="18621"/>
                  <a:pt x="8193" y="18621"/>
                  <a:pt x="8193" y="18621"/>
                </a:cubicBezTo>
                <a:cubicBezTo>
                  <a:pt x="7821" y="18248"/>
                  <a:pt x="7448" y="18248"/>
                  <a:pt x="7076" y="17876"/>
                </a:cubicBezTo>
                <a:cubicBezTo>
                  <a:pt x="5214" y="19366"/>
                  <a:pt x="5214" y="19366"/>
                  <a:pt x="5214" y="19366"/>
                </a:cubicBezTo>
                <a:cubicBezTo>
                  <a:pt x="4841" y="19738"/>
                  <a:pt x="4841" y="19738"/>
                  <a:pt x="4841" y="19738"/>
                </a:cubicBezTo>
                <a:cubicBezTo>
                  <a:pt x="4469" y="19738"/>
                  <a:pt x="4469" y="19738"/>
                  <a:pt x="4469" y="19366"/>
                </a:cubicBezTo>
                <a:cubicBezTo>
                  <a:pt x="3724" y="18621"/>
                  <a:pt x="2607" y="17876"/>
                  <a:pt x="1862" y="17131"/>
                </a:cubicBezTo>
                <a:cubicBezTo>
                  <a:pt x="1862" y="17131"/>
                  <a:pt x="1862" y="16759"/>
                  <a:pt x="1862" y="16759"/>
                </a:cubicBezTo>
                <a:cubicBezTo>
                  <a:pt x="1862" y="16759"/>
                  <a:pt x="1862" y="16386"/>
                  <a:pt x="1862" y="16386"/>
                </a:cubicBezTo>
                <a:cubicBezTo>
                  <a:pt x="2607" y="15641"/>
                  <a:pt x="2979" y="15269"/>
                  <a:pt x="3352" y="14524"/>
                </a:cubicBezTo>
                <a:cubicBezTo>
                  <a:pt x="3352" y="14152"/>
                  <a:pt x="2979" y="13779"/>
                  <a:pt x="2979" y="13034"/>
                </a:cubicBezTo>
                <a:cubicBezTo>
                  <a:pt x="372" y="12662"/>
                  <a:pt x="372" y="12662"/>
                  <a:pt x="372" y="12662"/>
                </a:cubicBezTo>
                <a:cubicBezTo>
                  <a:pt x="0" y="12662"/>
                  <a:pt x="0" y="12290"/>
                  <a:pt x="0" y="12290"/>
                </a:cubicBezTo>
                <a:cubicBezTo>
                  <a:pt x="0" y="8938"/>
                  <a:pt x="0" y="8938"/>
                  <a:pt x="0" y="8938"/>
                </a:cubicBezTo>
                <a:cubicBezTo>
                  <a:pt x="0" y="8938"/>
                  <a:pt x="0" y="8566"/>
                  <a:pt x="372" y="8566"/>
                </a:cubicBezTo>
                <a:cubicBezTo>
                  <a:pt x="2979" y="8193"/>
                  <a:pt x="2979" y="8193"/>
                  <a:pt x="2979" y="8193"/>
                </a:cubicBezTo>
                <a:cubicBezTo>
                  <a:pt x="2979" y="7821"/>
                  <a:pt x="3352" y="7448"/>
                  <a:pt x="3352" y="6703"/>
                </a:cubicBezTo>
                <a:cubicBezTo>
                  <a:pt x="2979" y="6331"/>
                  <a:pt x="2607" y="5586"/>
                  <a:pt x="1862" y="4841"/>
                </a:cubicBezTo>
                <a:cubicBezTo>
                  <a:pt x="1862" y="4841"/>
                  <a:pt x="1862" y="4841"/>
                  <a:pt x="1862" y="4469"/>
                </a:cubicBezTo>
                <a:cubicBezTo>
                  <a:pt x="1862" y="4469"/>
                  <a:pt x="1862" y="4469"/>
                  <a:pt x="1862" y="4097"/>
                </a:cubicBezTo>
                <a:cubicBezTo>
                  <a:pt x="2234" y="3724"/>
                  <a:pt x="4097" y="1862"/>
                  <a:pt x="4841" y="1862"/>
                </a:cubicBezTo>
                <a:cubicBezTo>
                  <a:pt x="4841" y="1862"/>
                  <a:pt x="4841" y="1862"/>
                  <a:pt x="5214" y="1862"/>
                </a:cubicBezTo>
                <a:cubicBezTo>
                  <a:pt x="7076" y="3352"/>
                  <a:pt x="7076" y="3352"/>
                  <a:pt x="7076" y="3352"/>
                </a:cubicBezTo>
                <a:cubicBezTo>
                  <a:pt x="7448" y="3352"/>
                  <a:pt x="7821" y="2979"/>
                  <a:pt x="8193" y="2979"/>
                </a:cubicBezTo>
                <a:cubicBezTo>
                  <a:pt x="8193" y="1862"/>
                  <a:pt x="8566" y="1117"/>
                  <a:pt x="8566" y="372"/>
                </a:cubicBezTo>
                <a:cubicBezTo>
                  <a:pt x="8566" y="0"/>
                  <a:pt x="8938" y="0"/>
                  <a:pt x="9310" y="0"/>
                </a:cubicBezTo>
                <a:cubicBezTo>
                  <a:pt x="12290" y="0"/>
                  <a:pt x="12290" y="0"/>
                  <a:pt x="12290" y="0"/>
                </a:cubicBezTo>
                <a:cubicBezTo>
                  <a:pt x="12662" y="0"/>
                  <a:pt x="12662" y="0"/>
                  <a:pt x="12662" y="372"/>
                </a:cubicBezTo>
                <a:cubicBezTo>
                  <a:pt x="13407" y="2979"/>
                  <a:pt x="13407" y="2979"/>
                  <a:pt x="13407" y="2979"/>
                </a:cubicBezTo>
                <a:cubicBezTo>
                  <a:pt x="13779" y="2979"/>
                  <a:pt x="14152" y="3352"/>
                  <a:pt x="14524" y="3352"/>
                </a:cubicBezTo>
                <a:cubicBezTo>
                  <a:pt x="16386" y="1862"/>
                  <a:pt x="16386" y="1862"/>
                  <a:pt x="16386" y="1862"/>
                </a:cubicBezTo>
                <a:cubicBezTo>
                  <a:pt x="16759" y="1862"/>
                  <a:pt x="16759" y="1862"/>
                  <a:pt x="16759" y="1862"/>
                </a:cubicBezTo>
                <a:cubicBezTo>
                  <a:pt x="17131" y="1862"/>
                  <a:pt x="17131" y="1862"/>
                  <a:pt x="17131" y="1862"/>
                </a:cubicBezTo>
                <a:cubicBezTo>
                  <a:pt x="17876" y="2607"/>
                  <a:pt x="18993" y="3352"/>
                  <a:pt x="19366" y="4469"/>
                </a:cubicBezTo>
                <a:cubicBezTo>
                  <a:pt x="19738" y="4469"/>
                  <a:pt x="19738" y="4469"/>
                  <a:pt x="19738" y="4469"/>
                </a:cubicBezTo>
                <a:cubicBezTo>
                  <a:pt x="19738" y="4841"/>
                  <a:pt x="19738" y="4841"/>
                  <a:pt x="19366" y="4841"/>
                </a:cubicBezTo>
                <a:cubicBezTo>
                  <a:pt x="18993" y="5586"/>
                  <a:pt x="18621" y="6331"/>
                  <a:pt x="17876" y="6703"/>
                </a:cubicBezTo>
                <a:cubicBezTo>
                  <a:pt x="18248" y="7448"/>
                  <a:pt x="18621" y="7821"/>
                  <a:pt x="18621" y="8193"/>
                </a:cubicBezTo>
                <a:cubicBezTo>
                  <a:pt x="21228" y="8566"/>
                  <a:pt x="21228" y="8566"/>
                  <a:pt x="21228" y="8566"/>
                </a:cubicBezTo>
                <a:cubicBezTo>
                  <a:pt x="21600" y="8566"/>
                  <a:pt x="21600" y="8938"/>
                  <a:pt x="21600" y="9310"/>
                </a:cubicBezTo>
                <a:lnTo>
                  <a:pt x="21600" y="12290"/>
                </a:lnTo>
                <a:close/>
                <a:moveTo>
                  <a:pt x="10800" y="7076"/>
                </a:moveTo>
                <a:cubicBezTo>
                  <a:pt x="8938" y="7076"/>
                  <a:pt x="7076" y="8566"/>
                  <a:pt x="7076" y="10800"/>
                </a:cubicBezTo>
                <a:cubicBezTo>
                  <a:pt x="7076" y="12662"/>
                  <a:pt x="8938" y="14152"/>
                  <a:pt x="10800" y="14152"/>
                </a:cubicBezTo>
                <a:cubicBezTo>
                  <a:pt x="12662" y="14152"/>
                  <a:pt x="14524" y="12662"/>
                  <a:pt x="14524" y="10800"/>
                </a:cubicBezTo>
                <a:cubicBezTo>
                  <a:pt x="14524" y="8566"/>
                  <a:pt x="12662" y="7076"/>
                  <a:pt x="10800" y="7076"/>
                </a:cubicBezTo>
                <a:close/>
              </a:path>
            </a:pathLst>
          </a:custGeom>
          <a:solidFill>
            <a:srgbClr val="FFFFFF"/>
          </a:solidFill>
          <a:ln w="12700">
            <a:miter lim="400000"/>
          </a:ln>
        </p:spPr>
        <p:txBody>
          <a:bodyPr lIns="45719" rIns="45719"/>
          <a:lstStyle/>
          <a:p>
            <a:pPr defTabSz="1217294">
              <a:defRPr sz="3100">
                <a:solidFill>
                  <a:srgbClr val="D7562E"/>
                </a:solidFill>
                <a:latin typeface="Arial"/>
                <a:ea typeface="Arial"/>
                <a:cs typeface="Arial"/>
                <a:sym typeface="Arial"/>
              </a:defRPr>
            </a:pPr>
            <a:endParaRPr/>
          </a:p>
        </p:txBody>
      </p:sp>
      <p:sp>
        <p:nvSpPr>
          <p:cNvPr id="434" name="Freeform 245"/>
          <p:cNvSpPr/>
          <p:nvPr/>
        </p:nvSpPr>
        <p:spPr>
          <a:xfrm>
            <a:off x="7240588" y="2103438"/>
            <a:ext cx="512764" cy="512764"/>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a:miter lim="400000"/>
          </a:ln>
        </p:spPr>
        <p:txBody>
          <a:bodyPr lIns="45719" rIns="45719"/>
          <a:lstStyle/>
          <a:p>
            <a:pPr defTabSz="1217294">
              <a:defRPr sz="3100">
                <a:solidFill>
                  <a:srgbClr val="D7562E"/>
                </a:solidFill>
                <a:latin typeface="Arial"/>
                <a:ea typeface="Arial"/>
                <a:cs typeface="Arial"/>
                <a:sym typeface="Arial"/>
              </a:defRPr>
            </a:pPr>
            <a:endParaRPr/>
          </a:p>
        </p:txBody>
      </p:sp>
      <p:graphicFrame>
        <p:nvGraphicFramePr>
          <p:cNvPr id="435" name="Table 34"/>
          <p:cNvGraphicFramePr/>
          <p:nvPr>
            <p:extLst>
              <p:ext uri="{D42A27DB-BD31-4B8C-83A1-F6EECF244321}">
                <p14:modId xmlns:p14="http://schemas.microsoft.com/office/powerpoint/2010/main" val="1173821192"/>
              </p:ext>
            </p:extLst>
          </p:nvPr>
        </p:nvGraphicFramePr>
        <p:xfrm>
          <a:off x="621578" y="795423"/>
          <a:ext cx="11425951" cy="4958421"/>
        </p:xfrm>
        <a:graphic>
          <a:graphicData uri="http://schemas.openxmlformats.org/drawingml/2006/table">
            <a:tbl>
              <a:tblPr firstRow="1" bandRow="1">
                <a:tableStyleId>{4C3C2611-4C71-4FC5-86AE-919BDF0F9419}</a:tableStyleId>
              </a:tblPr>
              <a:tblGrid>
                <a:gridCol w="2764014">
                  <a:extLst>
                    <a:ext uri="{9D8B030D-6E8A-4147-A177-3AD203B41FA5}">
                      <a16:colId xmlns:a16="http://schemas.microsoft.com/office/drawing/2014/main" val="20000"/>
                    </a:ext>
                  </a:extLst>
                </a:gridCol>
                <a:gridCol w="1705671">
                  <a:extLst>
                    <a:ext uri="{9D8B030D-6E8A-4147-A177-3AD203B41FA5}">
                      <a16:colId xmlns:a16="http://schemas.microsoft.com/office/drawing/2014/main" val="20001"/>
                    </a:ext>
                  </a:extLst>
                </a:gridCol>
                <a:gridCol w="1407694">
                  <a:extLst>
                    <a:ext uri="{9D8B030D-6E8A-4147-A177-3AD203B41FA5}">
                      <a16:colId xmlns:a16="http://schemas.microsoft.com/office/drawing/2014/main" val="20002"/>
                    </a:ext>
                  </a:extLst>
                </a:gridCol>
                <a:gridCol w="1739920">
                  <a:extLst>
                    <a:ext uri="{9D8B030D-6E8A-4147-A177-3AD203B41FA5}">
                      <a16:colId xmlns:a16="http://schemas.microsoft.com/office/drawing/2014/main" val="20003"/>
                    </a:ext>
                  </a:extLst>
                </a:gridCol>
                <a:gridCol w="1904326">
                  <a:extLst>
                    <a:ext uri="{9D8B030D-6E8A-4147-A177-3AD203B41FA5}">
                      <a16:colId xmlns:a16="http://schemas.microsoft.com/office/drawing/2014/main" val="20004"/>
                    </a:ext>
                  </a:extLst>
                </a:gridCol>
                <a:gridCol w="1904326">
                  <a:extLst>
                    <a:ext uri="{9D8B030D-6E8A-4147-A177-3AD203B41FA5}">
                      <a16:colId xmlns:a16="http://schemas.microsoft.com/office/drawing/2014/main" val="20005"/>
                    </a:ext>
                  </a:extLst>
                </a:gridCol>
              </a:tblGrid>
              <a:tr h="655662">
                <a:tc>
                  <a:txBody>
                    <a:bodyPr/>
                    <a:lstStyle/>
                    <a:p>
                      <a:pPr algn="ctr">
                        <a:defRPr sz="1800" b="0">
                          <a:solidFill>
                            <a:srgbClr val="000000"/>
                          </a:solidFill>
                        </a:defRPr>
                      </a:pPr>
                      <a:r>
                        <a:rPr sz="2000" b="1" dirty="0">
                          <a:solidFill>
                            <a:srgbClr val="FFFFFF"/>
                          </a:solidFill>
                          <a:latin typeface="Times New Roman"/>
                          <a:ea typeface="Times New Roman"/>
                          <a:cs typeface="Times New Roman"/>
                          <a:sym typeface="Times New Roman"/>
                        </a:rPr>
                        <a:t>Particulars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528E45"/>
                    </a:solidFill>
                  </a:tcPr>
                </a:tc>
                <a:tc>
                  <a:txBody>
                    <a:bodyPr/>
                    <a:lstStyle/>
                    <a:p>
                      <a:pPr algn="ctr">
                        <a:defRPr sz="2000">
                          <a:latin typeface="Times New Roman"/>
                          <a:ea typeface="Times New Roman"/>
                          <a:cs typeface="Times New Roman"/>
                          <a:sym typeface="Times New Roman"/>
                        </a:defRPr>
                      </a:pPr>
                      <a:r>
                        <a:rPr dirty="0"/>
                        <a:t>1949</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528E45"/>
                    </a:solidFill>
                  </a:tcPr>
                </a:tc>
                <a:tc>
                  <a:txBody>
                    <a:bodyPr/>
                    <a:lstStyle/>
                    <a:p>
                      <a:pPr algn="ctr">
                        <a:defRPr sz="2000">
                          <a:latin typeface="Times New Roman"/>
                          <a:ea typeface="Times New Roman"/>
                          <a:cs typeface="Times New Roman"/>
                          <a:sym typeface="Times New Roman"/>
                        </a:defRPr>
                      </a:pPr>
                      <a:r>
                        <a:rPr dirty="0"/>
                        <a:t>1974</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528E45"/>
                    </a:solidFill>
                  </a:tcPr>
                </a:tc>
                <a:tc>
                  <a:txBody>
                    <a:bodyPr/>
                    <a:lstStyle/>
                    <a:p>
                      <a:pPr algn="ctr">
                        <a:defRPr sz="2000">
                          <a:latin typeface="Times New Roman"/>
                          <a:ea typeface="Times New Roman"/>
                          <a:cs typeface="Times New Roman"/>
                          <a:sym typeface="Times New Roman"/>
                        </a:defRPr>
                      </a:pPr>
                      <a:r>
                        <a:rPr dirty="0"/>
                        <a:t>1999</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528E45"/>
                    </a:solidFill>
                  </a:tcPr>
                </a:tc>
                <a:tc>
                  <a:txBody>
                    <a:bodyPr/>
                    <a:lstStyle/>
                    <a:p>
                      <a:pPr algn="ctr">
                        <a:defRPr sz="2000">
                          <a:latin typeface="Times New Roman"/>
                          <a:ea typeface="Times New Roman"/>
                          <a:cs typeface="Times New Roman"/>
                          <a:sym typeface="Times New Roman"/>
                        </a:defRPr>
                      </a:pPr>
                      <a:r>
                        <a:rPr dirty="0"/>
                        <a:t>2023</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528E45"/>
                    </a:solidFill>
                  </a:tcPr>
                </a:tc>
                <a:tc>
                  <a:txBody>
                    <a:bodyPr/>
                    <a:lstStyle/>
                    <a:p>
                      <a:pPr algn="ctr">
                        <a:defRPr sz="2000">
                          <a:latin typeface="Times New Roman"/>
                          <a:ea typeface="Times New Roman"/>
                          <a:cs typeface="Times New Roman"/>
                          <a:sym typeface="Times New Roman"/>
                        </a:defRPr>
                      </a:pPr>
                      <a:r>
                        <a:rPr dirty="0"/>
                        <a:t>2049</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528E45"/>
                    </a:solidFill>
                  </a:tcPr>
                </a:tc>
                <a:extLst>
                  <a:ext uri="{0D108BD9-81ED-4DB2-BD59-A6C34878D82A}">
                    <a16:rowId xmlns:a16="http://schemas.microsoft.com/office/drawing/2014/main" val="10000"/>
                  </a:ext>
                </a:extLst>
              </a:tr>
              <a:tr h="541634">
                <a:tc>
                  <a:txBody>
                    <a:bodyPr/>
                    <a:lstStyle/>
                    <a:p>
                      <a:pPr algn="l">
                        <a:defRPr sz="1800"/>
                      </a:pPr>
                      <a:r>
                        <a:rPr sz="1600" dirty="0">
                          <a:latin typeface="Times New Roman"/>
                          <a:ea typeface="Times New Roman"/>
                          <a:cs typeface="Times New Roman"/>
                          <a:sym typeface="Times New Roman"/>
                        </a:rPr>
                        <a:t>India's GDP</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$30.60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$99.53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$458.82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600">
                          <a:latin typeface="Times New Roman"/>
                          <a:ea typeface="Times New Roman"/>
                          <a:cs typeface="Times New Roman"/>
                          <a:sym typeface="Times New Roman"/>
                        </a:defRPr>
                      </a:pPr>
                      <a:r>
                        <a:rPr dirty="0"/>
                        <a:t>$3.5 Tn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600">
                          <a:latin typeface="Times New Roman"/>
                          <a:ea typeface="Times New Roman"/>
                          <a:cs typeface="Times New Roman"/>
                          <a:sym typeface="Times New Roman"/>
                        </a:defRPr>
                      </a:pPr>
                      <a:r>
                        <a:rPr dirty="0"/>
                        <a:t>$30 Tn (</a:t>
                      </a:r>
                      <a:r>
                        <a:rPr dirty="0" err="1"/>
                        <a:t>Apprx</a:t>
                      </a:r>
                      <a:r>
                        <a:rPr dirty="0"/>
                        <a:t>)</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1"/>
                  </a:ext>
                </a:extLst>
              </a:tr>
              <a:tr h="377161">
                <a:tc>
                  <a:txBody>
                    <a:bodyPr/>
                    <a:lstStyle/>
                    <a:p>
                      <a:pPr algn="l">
                        <a:defRPr sz="1800"/>
                      </a:pPr>
                      <a:r>
                        <a:rPr sz="1600" dirty="0">
                          <a:latin typeface="Times New Roman"/>
                          <a:ea typeface="Times New Roman"/>
                          <a:cs typeface="Times New Roman"/>
                          <a:sym typeface="Times New Roman"/>
                        </a:rPr>
                        <a:t>Population</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0.36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0.61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1.04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1.42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1.63 Bn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2"/>
                  </a:ext>
                </a:extLst>
              </a:tr>
              <a:tr h="541634">
                <a:tc>
                  <a:txBody>
                    <a:bodyPr/>
                    <a:lstStyle/>
                    <a:p>
                      <a:pPr algn="l">
                        <a:defRPr sz="1800"/>
                      </a:pPr>
                      <a:r>
                        <a:rPr sz="1600" dirty="0">
                          <a:latin typeface="Times New Roman"/>
                          <a:ea typeface="Times New Roman"/>
                          <a:cs typeface="Times New Roman"/>
                          <a:sym typeface="Times New Roman"/>
                        </a:rPr>
                        <a:t>India's Economy Ranking</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gridSpan="2">
                  <a:txBody>
                    <a:bodyPr/>
                    <a:lstStyle/>
                    <a:p>
                      <a:pPr algn="ctr">
                        <a:defRPr sz="1600">
                          <a:latin typeface="Times New Roman"/>
                          <a:ea typeface="Times New Roman"/>
                          <a:cs typeface="Times New Roman"/>
                          <a:sym typeface="Times New Roman"/>
                        </a:defRPr>
                      </a:pPr>
                      <a:r>
                        <a:rPr dirty="0"/>
                        <a:t>142nd</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hMerge="1">
                  <a:txBody>
                    <a:bodyPr/>
                    <a:lstStyle/>
                    <a:p>
                      <a:endParaRPr lang="en-US"/>
                    </a:p>
                  </a:txBody>
                  <a:tcPr/>
                </a:tc>
                <a:tc>
                  <a:txBody>
                    <a:bodyPr/>
                    <a:lstStyle/>
                    <a:p>
                      <a:pPr algn="ctr"/>
                      <a:r>
                        <a:rPr dirty="0"/>
                        <a:t>13</a:t>
                      </a:r>
                      <a:r>
                        <a:rPr baseline="30000" dirty="0"/>
                        <a:t>th</a:t>
                      </a:r>
                      <a:r>
                        <a:rPr lang="en-US" baseline="30000" dirty="0"/>
                        <a:t> </a:t>
                      </a:r>
                      <a:endParaRPr baseline="3000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r>
                        <a:rPr dirty="0"/>
                        <a:t>5</a:t>
                      </a:r>
                      <a:r>
                        <a:rPr baseline="30000" dirty="0"/>
                        <a:t>th</a:t>
                      </a:r>
                      <a:r>
                        <a:rPr lang="en-US" dirty="0"/>
                        <a:t> </a:t>
                      </a:r>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r>
                        <a:rPr dirty="0"/>
                        <a:t>3</a:t>
                      </a:r>
                      <a:r>
                        <a:rPr baseline="30000" dirty="0"/>
                        <a:t>rd</a:t>
                      </a:r>
                      <a:r>
                        <a:rPr lang="en-US" dirty="0"/>
                        <a:t> </a:t>
                      </a:r>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3"/>
                  </a:ext>
                </a:extLst>
              </a:tr>
              <a:tr h="769690">
                <a:tc>
                  <a:txBody>
                    <a:bodyPr/>
                    <a:lstStyle/>
                    <a:p>
                      <a:pPr algn="l">
                        <a:defRPr sz="1600">
                          <a:latin typeface="Times New Roman"/>
                          <a:ea typeface="Times New Roman"/>
                          <a:cs typeface="Times New Roman"/>
                          <a:sym typeface="Times New Roman"/>
                        </a:defRPr>
                      </a:pPr>
                      <a:r>
                        <a:rPr dirty="0"/>
                        <a:t>COP Holders</a:t>
                      </a:r>
                      <a:endParaRPr b="1" dirty="0"/>
                    </a:p>
                    <a:p>
                      <a:pPr algn="l">
                        <a:defRPr sz="1600">
                          <a:latin typeface="Times New Roman"/>
                          <a:ea typeface="Times New Roman"/>
                          <a:cs typeface="Times New Roman"/>
                          <a:sym typeface="Times New Roman"/>
                        </a:defRPr>
                      </a:pPr>
                      <a:r>
                        <a:rPr dirty="0"/>
                        <a:t>Non- COP Holders</a:t>
                      </a:r>
                      <a:endParaRPr b="1" dirty="0"/>
                    </a:p>
                    <a:p>
                      <a:pPr algn="l">
                        <a:defRPr sz="1600">
                          <a:latin typeface="Times New Roman"/>
                          <a:ea typeface="Times New Roman"/>
                          <a:cs typeface="Times New Roman"/>
                          <a:sym typeface="Times New Roman"/>
                        </a:defRPr>
                      </a:pPr>
                      <a:r>
                        <a:rPr dirty="0"/>
                        <a:t>Total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1,147
542
1,689</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3,066
952
4,018</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53,829
36,537
90,366</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lang="en-US" sz="1600" dirty="0">
                          <a:latin typeface="Times New Roman"/>
                          <a:ea typeface="Times New Roman"/>
                          <a:cs typeface="Times New Roman"/>
                        </a:rPr>
                        <a:t>1,56,074</a:t>
                      </a:r>
                      <a:r>
                        <a:rPr sz="1600" dirty="0">
                          <a:latin typeface="Times New Roman"/>
                          <a:ea typeface="Times New Roman"/>
                          <a:cs typeface="Times New Roman"/>
                          <a:sym typeface="Times New Roman"/>
                        </a:rPr>
                        <a:t>
</a:t>
                      </a:r>
                      <a:r>
                        <a:rPr lang="en-US" sz="1600" dirty="0">
                          <a:latin typeface="Times New Roman"/>
                          <a:ea typeface="Times New Roman"/>
                          <a:cs typeface="Times New Roman"/>
                        </a:rPr>
                        <a:t>2,28,120</a:t>
                      </a:r>
                      <a:r>
                        <a:rPr sz="1600" dirty="0">
                          <a:latin typeface="Times New Roman"/>
                          <a:ea typeface="Times New Roman"/>
                          <a:cs typeface="Times New Roman"/>
                          <a:sym typeface="Times New Roman"/>
                        </a:rPr>
                        <a:t>
3,</a:t>
                      </a:r>
                      <a:r>
                        <a:rPr lang="en-IN" sz="1600" dirty="0">
                          <a:latin typeface="Times New Roman"/>
                          <a:ea typeface="Times New Roman"/>
                          <a:cs typeface="Times New Roman"/>
                          <a:sym typeface="Times New Roman"/>
                        </a:rPr>
                        <a:t>84,194</a:t>
                      </a:r>
                      <a:endParaRPr sz="1600" dirty="0">
                        <a:latin typeface="Times New Roman"/>
                        <a:ea typeface="Times New Roman"/>
                        <a:cs typeface="Times New Roman"/>
                        <a:sym typeface="Times New Roman"/>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4"/>
                  </a:ext>
                </a:extLst>
              </a:tr>
              <a:tr h="769690">
                <a:tc>
                  <a:txBody>
                    <a:bodyPr/>
                    <a:lstStyle/>
                    <a:p>
                      <a:pPr algn="l">
                        <a:defRPr sz="1800"/>
                      </a:pPr>
                      <a:r>
                        <a:rPr sz="1600" dirty="0">
                          <a:latin typeface="Times New Roman"/>
                          <a:ea typeface="Times New Roman"/>
                          <a:cs typeface="Times New Roman"/>
                          <a:sym typeface="Times New Roman"/>
                        </a:rPr>
                        <a:t>No. of Students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600">
                          <a:latin typeface="Times New Roman"/>
                          <a:ea typeface="Times New Roman"/>
                          <a:cs typeface="Times New Roman"/>
                          <a:sym typeface="Times New Roman"/>
                        </a:defRPr>
                      </a:pPr>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12,270</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5,48,224</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lang="en-US" sz="1600" dirty="0">
                          <a:latin typeface="Times New Roman"/>
                          <a:ea typeface="Times New Roman"/>
                          <a:cs typeface="Times New Roman"/>
                        </a:rPr>
                        <a:t>8.47,689(</a:t>
                      </a:r>
                      <a:r>
                        <a:rPr sz="1600" dirty="0">
                          <a:latin typeface="Times New Roman"/>
                          <a:ea typeface="Times New Roman"/>
                          <a:cs typeface="Times New Roman"/>
                          <a:sym typeface="Times New Roman"/>
                        </a:rPr>
                        <a:t>Active)
</a:t>
                      </a:r>
                      <a:r>
                        <a:rPr lang="en-IN" sz="1600" dirty="0">
                          <a:latin typeface="Times New Roman"/>
                          <a:ea typeface="Times New Roman"/>
                          <a:cs typeface="Times New Roman"/>
                          <a:sym typeface="Times New Roman"/>
                        </a:rPr>
                        <a:t>2,106,992</a:t>
                      </a:r>
                      <a:r>
                        <a:rPr sz="1600" dirty="0">
                          <a:latin typeface="Times New Roman"/>
                          <a:ea typeface="Times New Roman"/>
                          <a:cs typeface="Times New Roman"/>
                          <a:sym typeface="Times New Roman"/>
                        </a:rPr>
                        <a:t>(Inactive)</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5"/>
                  </a:ext>
                </a:extLst>
              </a:tr>
              <a:tr h="313577">
                <a:tc>
                  <a:txBody>
                    <a:bodyPr/>
                    <a:lstStyle/>
                    <a:p>
                      <a:pPr algn="l">
                        <a:defRPr sz="1800"/>
                      </a:pPr>
                      <a:r>
                        <a:rPr sz="1600" dirty="0">
                          <a:latin typeface="Times New Roman"/>
                          <a:ea typeface="Times New Roman"/>
                          <a:cs typeface="Times New Roman"/>
                          <a:sym typeface="Times New Roman"/>
                        </a:rPr>
                        <a:t>No. of Accounting Bodies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40</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87</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153</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186</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6"/>
                  </a:ext>
                </a:extLst>
              </a:tr>
              <a:tr h="541634">
                <a:tc>
                  <a:txBody>
                    <a:bodyPr/>
                    <a:lstStyle/>
                    <a:p>
                      <a:pPr algn="l"/>
                      <a:r>
                        <a:rPr sz="1600" dirty="0">
                          <a:latin typeface="Times New Roman"/>
                          <a:ea typeface="Times New Roman"/>
                          <a:cs typeface="Times New Roman"/>
                          <a:sym typeface="Times New Roman"/>
                        </a:rPr>
                        <a:t>Countries with Accountancy Bodies</a:t>
                      </a:r>
                      <a:r>
                        <a:rPr lang="en-US" sz="1600" dirty="0">
                          <a:latin typeface="Times New Roman"/>
                          <a:ea typeface="Times New Roman"/>
                          <a:cs typeface="Times New Roman"/>
                        </a:rPr>
                        <a:t> </a:t>
                      </a:r>
                      <a:endParaRPr sz="1600">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32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71</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122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141</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7"/>
                  </a:ext>
                </a:extLst>
              </a:tr>
              <a:tr h="313577">
                <a:tc>
                  <a:txBody>
                    <a:bodyPr/>
                    <a:lstStyle/>
                    <a:p>
                      <a:pPr algn="l">
                        <a:defRPr sz="1800"/>
                      </a:pPr>
                      <a:r>
                        <a:rPr sz="1600" dirty="0">
                          <a:latin typeface="Times New Roman"/>
                          <a:ea typeface="Times New Roman"/>
                          <a:cs typeface="Times New Roman"/>
                          <a:sym typeface="Times New Roman"/>
                        </a:rPr>
                        <a:t>No. of Countries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102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191</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197</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195</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600" dirty="0">
                          <a:latin typeface="Times New Roman"/>
                          <a:ea typeface="Times New Roman"/>
                          <a:cs typeface="Times New Roman"/>
                          <a:sym typeface="Times New Roman"/>
                        </a:rPr>
                        <a:t>-</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8"/>
                  </a:ext>
                </a:extLst>
              </a:tr>
            </a:tbl>
          </a:graphicData>
        </a:graphic>
      </p:graphicFrame>
      <p:pic>
        <p:nvPicPr>
          <p:cNvPr id="436" name="Picture 11" descr="Picture 11"/>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437"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438" name="Picture 13" descr="Picture 13"/>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9"/>
          <p:cNvSpPr/>
          <p:nvPr/>
        </p:nvSpPr>
        <p:spPr>
          <a:xfrm>
            <a:off x="1110614" y="3625215"/>
            <a:ext cx="9970771" cy="1397636"/>
          </a:xfrm>
          <a:prstGeom prst="roundRect">
            <a:avLst>
              <a:gd name="adj" fmla="val 16667"/>
            </a:avLst>
          </a:prstGeom>
          <a:solidFill>
            <a:srgbClr val="089FDA"/>
          </a:solidFill>
          <a:ln w="12700">
            <a:miter lim="400000"/>
          </a:ln>
        </p:spPr>
        <p:txBody>
          <a:bodyPr lIns="45719" rIns="45719" anchor="ctr"/>
          <a:lstStyle/>
          <a:p>
            <a:pPr algn="ctr">
              <a:defRPr sz="2000">
                <a:solidFill>
                  <a:srgbClr val="FFFFFF"/>
                </a:solidFill>
                <a:latin typeface="Times New Roman Regular"/>
                <a:ea typeface="Times New Roman Regular"/>
                <a:cs typeface="Times New Roman Regular"/>
                <a:sym typeface="Times New Roman Regular"/>
              </a:defRPr>
            </a:pPr>
            <a:endParaRPr/>
          </a:p>
        </p:txBody>
      </p:sp>
      <p:sp>
        <p:nvSpPr>
          <p:cNvPr id="44" name="Rounded Rectangle 13"/>
          <p:cNvSpPr/>
          <p:nvPr/>
        </p:nvSpPr>
        <p:spPr>
          <a:xfrm>
            <a:off x="6320154" y="1356994"/>
            <a:ext cx="4711067" cy="2008506"/>
          </a:xfrm>
          <a:prstGeom prst="roundRect">
            <a:avLst>
              <a:gd name="adj" fmla="val 16667"/>
            </a:avLst>
          </a:prstGeom>
          <a:solidFill>
            <a:srgbClr val="528E45"/>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45" name="Rounded Rectangle 12"/>
          <p:cNvSpPr/>
          <p:nvPr/>
        </p:nvSpPr>
        <p:spPr>
          <a:xfrm>
            <a:off x="1110614" y="1353185"/>
            <a:ext cx="4711067" cy="2008505"/>
          </a:xfrm>
          <a:prstGeom prst="roundRect">
            <a:avLst>
              <a:gd name="adj" fmla="val 16667"/>
            </a:avLst>
          </a:prstGeom>
          <a:solidFill>
            <a:srgbClr val="F7941D"/>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46" name="矩形 3"/>
          <p:cNvSpPr/>
          <p:nvPr/>
        </p:nvSpPr>
        <p:spPr>
          <a:xfrm>
            <a:off x="-1" y="239338"/>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47" name="文本框 4"/>
          <p:cNvSpPr txBox="1"/>
          <p:nvPr/>
        </p:nvSpPr>
        <p:spPr>
          <a:xfrm>
            <a:off x="321944" y="192983"/>
            <a:ext cx="3271520" cy="574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History of ICAI</a:t>
            </a:r>
          </a:p>
        </p:txBody>
      </p:sp>
      <p:sp>
        <p:nvSpPr>
          <p:cNvPr id="48" name="矩形 6"/>
          <p:cNvSpPr txBox="1"/>
          <p:nvPr/>
        </p:nvSpPr>
        <p:spPr>
          <a:xfrm>
            <a:off x="1226184" y="1475105"/>
            <a:ext cx="4480561" cy="192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a:solidFill>
                  <a:srgbClr val="FFFFFF"/>
                </a:solidFill>
                <a:latin typeface="Times New Roman Regular"/>
                <a:ea typeface="Times New Roman Regular"/>
                <a:cs typeface="Times New Roman Regular"/>
                <a:sym typeface="Times New Roman Regular"/>
              </a:defRPr>
            </a:pPr>
            <a:r>
              <a:t>1948 </a:t>
            </a:r>
          </a:p>
          <a:p>
            <a:pPr>
              <a:defRPr sz="2000">
                <a:solidFill>
                  <a:srgbClr val="FFFFFF"/>
                </a:solidFill>
                <a:latin typeface="Times New Roman Regular"/>
                <a:ea typeface="Times New Roman Regular"/>
                <a:cs typeface="Times New Roman Regular"/>
                <a:sym typeface="Times New Roman Regular"/>
              </a:defRPr>
            </a:pPr>
            <a:endParaRPr/>
          </a:p>
          <a:p>
            <a:pPr>
              <a:defRPr sz="2000">
                <a:solidFill>
                  <a:srgbClr val="FFFFFF"/>
                </a:solidFill>
                <a:latin typeface="Times New Roman Regular"/>
                <a:ea typeface="Times New Roman Regular"/>
                <a:cs typeface="Times New Roman Regular"/>
                <a:sym typeface="Times New Roman Regular"/>
              </a:defRPr>
            </a:pPr>
            <a:r>
              <a:t>Cabinet approved the establishment of an autonomous body ICAI designation, “Chartered Accountant” for all Registered Accountants.</a:t>
            </a:r>
          </a:p>
        </p:txBody>
      </p:sp>
      <p:pic>
        <p:nvPicPr>
          <p:cNvPr id="49" name="Picture 1" descr="Picture 1"/>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50" name="Picture 14" descr="Picture 14"/>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51" name="TextBox 2"/>
          <p:cNvSpPr txBox="1"/>
          <p:nvPr/>
        </p:nvSpPr>
        <p:spPr>
          <a:xfrm>
            <a:off x="2110460"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sp>
        <p:nvSpPr>
          <p:cNvPr id="53" name="Text Box 4"/>
          <p:cNvSpPr txBox="1"/>
          <p:nvPr/>
        </p:nvSpPr>
        <p:spPr>
          <a:xfrm>
            <a:off x="6365875" y="1513205"/>
            <a:ext cx="4684395"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a:solidFill>
                  <a:srgbClr val="FFFFFF"/>
                </a:solidFill>
                <a:latin typeface="Times New Roman Regular"/>
                <a:ea typeface="Times New Roman Regular"/>
                <a:cs typeface="Times New Roman Regular"/>
                <a:sym typeface="Times New Roman Regular"/>
              </a:defRPr>
            </a:pPr>
            <a:r>
              <a:t>1949</a:t>
            </a:r>
          </a:p>
          <a:p>
            <a:pPr>
              <a:defRPr sz="2000">
                <a:solidFill>
                  <a:srgbClr val="FFFFFF"/>
                </a:solidFill>
                <a:latin typeface="Times New Roman Regular"/>
                <a:ea typeface="Times New Roman Regular"/>
                <a:cs typeface="Times New Roman Regular"/>
                <a:sym typeface="Times New Roman Regular"/>
              </a:defRPr>
            </a:pPr>
            <a:endParaRPr/>
          </a:p>
          <a:p>
            <a:pPr>
              <a:defRPr sz="2000">
                <a:solidFill>
                  <a:srgbClr val="FFFFFF"/>
                </a:solidFill>
                <a:latin typeface="Times New Roman Regular"/>
                <a:ea typeface="Times New Roman Regular"/>
                <a:cs typeface="Times New Roman Regular"/>
                <a:sym typeface="Times New Roman Regular"/>
              </a:defRPr>
            </a:pPr>
            <a:r>
              <a:t>Bill Passed Dominion Legislature which came into force on 1</a:t>
            </a:r>
            <a:r>
              <a:rPr baseline="30000"/>
              <a:t>st</a:t>
            </a:r>
            <a:r>
              <a:t> July, 1949</a:t>
            </a:r>
          </a:p>
        </p:txBody>
      </p:sp>
      <p:sp>
        <p:nvSpPr>
          <p:cNvPr id="54" name="Text Box 7"/>
          <p:cNvSpPr txBox="1"/>
          <p:nvPr/>
        </p:nvSpPr>
        <p:spPr>
          <a:xfrm>
            <a:off x="1374774" y="3830954"/>
            <a:ext cx="9019542"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800"/>
              </a:spcBef>
              <a:defRPr sz="2000">
                <a:solidFill>
                  <a:srgbClr val="FFFFFF"/>
                </a:solidFill>
                <a:latin typeface="Times New Roman Regular"/>
                <a:ea typeface="Times New Roman Regular"/>
                <a:cs typeface="Times New Roman Regular"/>
                <a:sym typeface="Times New Roman Regular"/>
              </a:defRPr>
            </a:pPr>
            <a:r>
              <a:t>5</a:t>
            </a:r>
            <a:r>
              <a:rPr baseline="30000"/>
              <a:t>th</a:t>
            </a:r>
            <a:r>
              <a:t> &amp; 6</a:t>
            </a:r>
            <a:r>
              <a:rPr baseline="30000"/>
              <a:t>th</a:t>
            </a:r>
            <a:r>
              <a:t> May,1948- Expert Committee Meeting headed by </a:t>
            </a:r>
            <a:r>
              <a:rPr b="1"/>
              <a:t>Mr. C.C. Desai</a:t>
            </a:r>
            <a:r>
              <a:t>, then Secretary of Commerce recommended formation of an Autonomous body of Accountants “The Institute of Chartered Accountants of India”.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 Box 3"/>
          <p:cNvSpPr txBox="1"/>
          <p:nvPr/>
        </p:nvSpPr>
        <p:spPr>
          <a:xfrm>
            <a:off x="228599" y="63781"/>
            <a:ext cx="4675348"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Vision for next 25 Years</a:t>
            </a:r>
          </a:p>
        </p:txBody>
      </p:sp>
      <p:sp>
        <p:nvSpPr>
          <p:cNvPr id="442" name="矩形 3"/>
          <p:cNvSpPr/>
          <p:nvPr/>
        </p:nvSpPr>
        <p:spPr>
          <a:xfrm>
            <a:off x="-1" y="106327"/>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pic>
        <p:nvPicPr>
          <p:cNvPr id="443" name="Picture 68" descr="Picture 68"/>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444" name="Picture 69" descr="Picture 69"/>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445"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grpSp>
        <p:nvGrpSpPr>
          <p:cNvPr id="461" name="Content Placeholder 9"/>
          <p:cNvGrpSpPr/>
          <p:nvPr/>
        </p:nvGrpSpPr>
        <p:grpSpPr>
          <a:xfrm>
            <a:off x="1249576" y="1030668"/>
            <a:ext cx="9768204" cy="3627332"/>
            <a:chOff x="0" y="0"/>
            <a:chExt cx="9768204" cy="3627330"/>
          </a:xfrm>
        </p:grpSpPr>
        <p:sp>
          <p:nvSpPr>
            <p:cNvPr id="447" name="Circle"/>
            <p:cNvSpPr/>
            <p:nvPr/>
          </p:nvSpPr>
          <p:spPr>
            <a:xfrm>
              <a:off x="52794" y="46248"/>
              <a:ext cx="1098001" cy="1098001"/>
            </a:xfrm>
            <a:prstGeom prst="ellipse">
              <a:avLst/>
            </a:prstGeom>
            <a:solidFill>
              <a:srgbClr val="F8A43E"/>
            </a:solidFill>
            <a:ln w="12700" cap="flat">
              <a:noFill/>
              <a:miter lim="400000"/>
            </a:ln>
            <a:effectLst/>
          </p:spPr>
          <p:txBody>
            <a:bodyPr wrap="square" lIns="45719" tIns="45719" rIns="45719" bIns="45719" numCol="1" anchor="t">
              <a:noAutofit/>
            </a:bodyPr>
            <a:lstStyle/>
            <a:p>
              <a:endParaRPr/>
            </a:p>
          </p:txBody>
        </p:sp>
        <p:sp>
          <p:nvSpPr>
            <p:cNvPr id="448" name="Square"/>
            <p:cNvSpPr/>
            <p:nvPr/>
          </p:nvSpPr>
          <p:spPr>
            <a:xfrm>
              <a:off x="286794" y="280272"/>
              <a:ext cx="630001" cy="63000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sp>
          <p:nvSpPr>
            <p:cNvPr id="449" name="Circle"/>
            <p:cNvSpPr/>
            <p:nvPr/>
          </p:nvSpPr>
          <p:spPr>
            <a:xfrm>
              <a:off x="3321187" y="0"/>
              <a:ext cx="1098002" cy="1098001"/>
            </a:xfrm>
            <a:prstGeom prst="ellipse">
              <a:avLst/>
            </a:prstGeom>
            <a:solidFill>
              <a:srgbClr val="528E45"/>
            </a:solidFill>
            <a:ln w="12700" cap="flat">
              <a:noFill/>
              <a:miter lim="400000"/>
            </a:ln>
            <a:effectLst/>
          </p:spPr>
          <p:txBody>
            <a:bodyPr wrap="square" lIns="45719" tIns="45719" rIns="45719" bIns="45719" numCol="1" anchor="t">
              <a:noAutofit/>
            </a:bodyPr>
            <a:lstStyle/>
            <a:p>
              <a:endParaRPr/>
            </a:p>
          </p:txBody>
        </p:sp>
        <p:sp>
          <p:nvSpPr>
            <p:cNvPr id="450" name="Square"/>
            <p:cNvSpPr/>
            <p:nvPr/>
          </p:nvSpPr>
          <p:spPr>
            <a:xfrm>
              <a:off x="3555184" y="233986"/>
              <a:ext cx="630001" cy="630001"/>
            </a:xfrm>
            <a:prstGeom prst="rect">
              <a:avLst/>
            </a:prstGeom>
            <a:blipFill rotWithShape="1">
              <a:blip r:embed="rId5"/>
              <a:srcRect/>
              <a:stretch>
                <a:fillRect/>
              </a:stretch>
            </a:blipFill>
            <a:ln w="12700" cap="flat">
              <a:noFill/>
              <a:miter lim="400000"/>
            </a:ln>
            <a:effectLst/>
          </p:spPr>
          <p:txBody>
            <a:bodyPr wrap="square" lIns="45719" tIns="45719" rIns="45719" bIns="45719" numCol="1" anchor="t">
              <a:noAutofit/>
            </a:bodyPr>
            <a:lstStyle/>
            <a:p>
              <a:endParaRPr/>
            </a:p>
          </p:txBody>
        </p:sp>
        <p:sp>
          <p:nvSpPr>
            <p:cNvPr id="451" name="Circle"/>
            <p:cNvSpPr/>
            <p:nvPr/>
          </p:nvSpPr>
          <p:spPr>
            <a:xfrm>
              <a:off x="6084228" y="31534"/>
              <a:ext cx="1098001" cy="1098002"/>
            </a:xfrm>
            <a:prstGeom prst="ellipse">
              <a:avLst/>
            </a:prstGeom>
            <a:solidFill>
              <a:srgbClr val="089FDA"/>
            </a:solidFill>
            <a:ln w="12700" cap="flat">
              <a:noFill/>
              <a:miter lim="400000"/>
            </a:ln>
            <a:effectLst/>
          </p:spPr>
          <p:txBody>
            <a:bodyPr wrap="square" lIns="45719" tIns="45719" rIns="45719" bIns="45719" numCol="1" anchor="t">
              <a:noAutofit/>
            </a:bodyPr>
            <a:lstStyle/>
            <a:p>
              <a:endParaRPr/>
            </a:p>
          </p:txBody>
        </p:sp>
        <p:sp>
          <p:nvSpPr>
            <p:cNvPr id="452" name="Square"/>
            <p:cNvSpPr/>
            <p:nvPr/>
          </p:nvSpPr>
          <p:spPr>
            <a:xfrm>
              <a:off x="6332895" y="259312"/>
              <a:ext cx="630001" cy="630001"/>
            </a:xfrm>
            <a:prstGeom prst="rect">
              <a:avLst/>
            </a:prstGeom>
            <a:blipFill rotWithShape="1">
              <a:blip r:embed="rId6"/>
              <a:srcRect/>
              <a:stretch>
                <a:fillRect/>
              </a:stretch>
            </a:blipFill>
            <a:ln w="12700" cap="flat">
              <a:noFill/>
              <a:miter lim="400000"/>
            </a:ln>
            <a:effectLst/>
          </p:spPr>
          <p:txBody>
            <a:bodyPr wrap="square" lIns="45719" tIns="45719" rIns="45719" bIns="45719" numCol="1" anchor="t">
              <a:noAutofit/>
            </a:bodyPr>
            <a:lstStyle/>
            <a:p>
              <a:endParaRPr/>
            </a:p>
          </p:txBody>
        </p:sp>
        <p:sp>
          <p:nvSpPr>
            <p:cNvPr id="453" name="Circle"/>
            <p:cNvSpPr/>
            <p:nvPr/>
          </p:nvSpPr>
          <p:spPr>
            <a:xfrm>
              <a:off x="8670204" y="38298"/>
              <a:ext cx="1098001" cy="1098002"/>
            </a:xfrm>
            <a:prstGeom prst="ellipse">
              <a:avLst/>
            </a:prstGeom>
            <a:solidFill>
              <a:srgbClr val="D6AE82"/>
            </a:solidFill>
            <a:ln w="12700" cap="flat">
              <a:noFill/>
              <a:miter lim="400000"/>
            </a:ln>
            <a:effectLst/>
          </p:spPr>
          <p:txBody>
            <a:bodyPr wrap="square" lIns="45719" tIns="45719" rIns="45719" bIns="45719" numCol="1" anchor="t">
              <a:noAutofit/>
            </a:bodyPr>
            <a:lstStyle/>
            <a:p>
              <a:endParaRPr/>
            </a:p>
          </p:txBody>
        </p:sp>
        <p:sp>
          <p:nvSpPr>
            <p:cNvPr id="454" name="Square"/>
            <p:cNvSpPr/>
            <p:nvPr/>
          </p:nvSpPr>
          <p:spPr>
            <a:xfrm>
              <a:off x="8898301" y="278956"/>
              <a:ext cx="630001" cy="630001"/>
            </a:xfrm>
            <a:prstGeom prst="rect">
              <a:avLst/>
            </a:prstGeom>
            <a:blipFill rotWithShape="1">
              <a:blip r:embed="rId7"/>
              <a:srcRect/>
              <a:stretch>
                <a:fillRect/>
              </a:stretch>
            </a:blipFill>
            <a:ln w="12700" cap="flat">
              <a:noFill/>
              <a:miter lim="400000"/>
            </a:ln>
            <a:effectLst/>
          </p:spPr>
          <p:txBody>
            <a:bodyPr wrap="square" lIns="45719" tIns="45719" rIns="45719" bIns="45719" numCol="1" anchor="t">
              <a:noAutofit/>
            </a:bodyPr>
            <a:lstStyle/>
            <a:p>
              <a:endParaRPr/>
            </a:p>
          </p:txBody>
        </p:sp>
        <p:sp>
          <p:nvSpPr>
            <p:cNvPr id="455" name="Circle"/>
            <p:cNvSpPr/>
            <p:nvPr/>
          </p:nvSpPr>
          <p:spPr>
            <a:xfrm>
              <a:off x="0" y="2529330"/>
              <a:ext cx="1098001" cy="1098001"/>
            </a:xfrm>
            <a:prstGeom prst="ellipse">
              <a:avLst/>
            </a:prstGeom>
            <a:solidFill>
              <a:srgbClr val="D6AE82"/>
            </a:solidFill>
            <a:ln w="12700" cap="flat">
              <a:noFill/>
              <a:miter lim="400000"/>
            </a:ln>
            <a:effectLst/>
          </p:spPr>
          <p:txBody>
            <a:bodyPr wrap="square" lIns="45719" tIns="45719" rIns="45719" bIns="45719" numCol="1" anchor="t">
              <a:noAutofit/>
            </a:bodyPr>
            <a:lstStyle/>
            <a:p>
              <a:endParaRPr/>
            </a:p>
          </p:txBody>
        </p:sp>
        <p:sp>
          <p:nvSpPr>
            <p:cNvPr id="456" name="Square"/>
            <p:cNvSpPr/>
            <p:nvPr/>
          </p:nvSpPr>
          <p:spPr>
            <a:xfrm>
              <a:off x="233995" y="2763322"/>
              <a:ext cx="630001" cy="630002"/>
            </a:xfrm>
            <a:prstGeom prst="rect">
              <a:avLst/>
            </a:prstGeom>
            <a:blipFill rotWithShape="1">
              <a:blip r:embed="rId8"/>
              <a:srcRect/>
              <a:stretch>
                <a:fillRect/>
              </a:stretch>
            </a:blipFill>
            <a:ln w="12700" cap="flat">
              <a:noFill/>
              <a:miter lim="400000"/>
            </a:ln>
            <a:effectLst/>
          </p:spPr>
          <p:txBody>
            <a:bodyPr wrap="square" lIns="45719" tIns="45719" rIns="45719" bIns="45719" numCol="1" anchor="t">
              <a:noAutofit/>
            </a:bodyPr>
            <a:lstStyle/>
            <a:p>
              <a:endParaRPr/>
            </a:p>
          </p:txBody>
        </p:sp>
        <p:sp>
          <p:nvSpPr>
            <p:cNvPr id="457" name="Circle"/>
            <p:cNvSpPr/>
            <p:nvPr/>
          </p:nvSpPr>
          <p:spPr>
            <a:xfrm>
              <a:off x="3273276" y="2500914"/>
              <a:ext cx="1098001" cy="1098001"/>
            </a:xfrm>
            <a:prstGeom prst="ellipse">
              <a:avLst/>
            </a:prstGeom>
            <a:solidFill>
              <a:srgbClr val="089FDA"/>
            </a:solidFill>
            <a:ln w="12700" cap="flat">
              <a:noFill/>
              <a:miter lim="400000"/>
            </a:ln>
            <a:effectLst/>
          </p:spPr>
          <p:txBody>
            <a:bodyPr wrap="square" lIns="45719" tIns="45719" rIns="45719" bIns="45719" numCol="1" anchor="t">
              <a:noAutofit/>
            </a:bodyPr>
            <a:lstStyle/>
            <a:p>
              <a:endParaRPr/>
            </a:p>
          </p:txBody>
        </p:sp>
        <p:sp>
          <p:nvSpPr>
            <p:cNvPr id="458" name="Square"/>
            <p:cNvSpPr/>
            <p:nvPr/>
          </p:nvSpPr>
          <p:spPr>
            <a:xfrm>
              <a:off x="3507275" y="2734915"/>
              <a:ext cx="630001" cy="630001"/>
            </a:xfrm>
            <a:prstGeom prst="rect">
              <a:avLst/>
            </a:prstGeom>
            <a:blipFill rotWithShape="1">
              <a:blip r:embed="rId9"/>
              <a:srcRect/>
              <a:stretch>
                <a:fillRect/>
              </a:stretch>
            </a:blipFill>
            <a:ln w="12700" cap="flat">
              <a:noFill/>
              <a:miter lim="400000"/>
            </a:ln>
            <a:effectLst/>
          </p:spPr>
          <p:txBody>
            <a:bodyPr wrap="square" lIns="45719" tIns="45719" rIns="45719" bIns="45719" numCol="1" anchor="t">
              <a:noAutofit/>
            </a:bodyPr>
            <a:lstStyle/>
            <a:p>
              <a:endParaRPr/>
            </a:p>
          </p:txBody>
        </p:sp>
        <p:sp>
          <p:nvSpPr>
            <p:cNvPr id="459" name="Circle"/>
            <p:cNvSpPr/>
            <p:nvPr/>
          </p:nvSpPr>
          <p:spPr>
            <a:xfrm>
              <a:off x="6067564" y="2518218"/>
              <a:ext cx="1098001" cy="1098001"/>
            </a:xfrm>
            <a:prstGeom prst="ellipse">
              <a:avLst/>
            </a:prstGeom>
            <a:solidFill>
              <a:srgbClr val="528E45"/>
            </a:solidFill>
            <a:ln w="12700" cap="flat">
              <a:noFill/>
              <a:miter lim="400000"/>
            </a:ln>
            <a:effectLst/>
          </p:spPr>
          <p:txBody>
            <a:bodyPr wrap="square" lIns="45719" tIns="45719" rIns="45719" bIns="45719" numCol="1" anchor="t">
              <a:noAutofit/>
            </a:bodyPr>
            <a:lstStyle/>
            <a:p>
              <a:endParaRPr/>
            </a:p>
          </p:txBody>
        </p:sp>
        <p:sp>
          <p:nvSpPr>
            <p:cNvPr id="460" name="Square"/>
            <p:cNvSpPr/>
            <p:nvPr/>
          </p:nvSpPr>
          <p:spPr>
            <a:xfrm>
              <a:off x="6270753" y="2741188"/>
              <a:ext cx="630001" cy="630001"/>
            </a:xfrm>
            <a:prstGeom prst="rect">
              <a:avLst/>
            </a:prstGeom>
            <a:blipFill rotWithShape="1">
              <a:blip r:embed="rId10"/>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462" name="Oval 8"/>
          <p:cNvSpPr/>
          <p:nvPr/>
        </p:nvSpPr>
        <p:spPr>
          <a:xfrm>
            <a:off x="10090846" y="3504288"/>
            <a:ext cx="1098001" cy="1098001"/>
          </a:xfrm>
          <a:prstGeom prst="ellipse">
            <a:avLst/>
          </a:prstGeom>
          <a:solidFill>
            <a:srgbClr val="F7941D"/>
          </a:solidFill>
          <a:ln w="12700">
            <a:miter lim="400000"/>
          </a:ln>
        </p:spPr>
        <p:txBody>
          <a:bodyPr lIns="45719" rIns="45719"/>
          <a:lstStyle/>
          <a:p>
            <a:endParaRPr/>
          </a:p>
        </p:txBody>
      </p:sp>
      <p:sp>
        <p:nvSpPr>
          <p:cNvPr id="463" name="Rectangle 9"/>
          <p:cNvSpPr/>
          <p:nvPr/>
        </p:nvSpPr>
        <p:spPr>
          <a:xfrm>
            <a:off x="10324845" y="3732429"/>
            <a:ext cx="630001" cy="630001"/>
          </a:xfrm>
          <a:prstGeom prst="rect">
            <a:avLst/>
          </a:prstGeom>
          <a:blipFill>
            <a:blip r:embed="rId10"/>
            <a:stretch>
              <a:fillRect/>
            </a:stretch>
          </a:blipFill>
          <a:ln w="12700">
            <a:miter lim="400000"/>
          </a:ln>
        </p:spPr>
        <p:txBody>
          <a:bodyPr lIns="45719" rIns="45719"/>
          <a:lstStyle/>
          <a:p>
            <a:pPr>
              <a:defRPr>
                <a:solidFill>
                  <a:srgbClr val="FFFFFF"/>
                </a:solidFill>
              </a:defRPr>
            </a:pPr>
            <a:endParaRPr/>
          </a:p>
        </p:txBody>
      </p:sp>
      <p:sp>
        <p:nvSpPr>
          <p:cNvPr id="464" name="Rectangle 10"/>
          <p:cNvSpPr txBox="1"/>
          <p:nvPr/>
        </p:nvSpPr>
        <p:spPr>
          <a:xfrm>
            <a:off x="939278" y="2482240"/>
            <a:ext cx="1914007"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600">
                <a:latin typeface="Times New Roman"/>
                <a:ea typeface="Times New Roman"/>
                <a:cs typeface="Times New Roman"/>
                <a:sym typeface="Times New Roman"/>
              </a:defRPr>
            </a:pPr>
            <a:r>
              <a:t>100% Paperless ICAI</a:t>
            </a:r>
          </a:p>
          <a:p>
            <a:pPr algn="ctr">
              <a:defRPr sz="1600">
                <a:latin typeface="Times New Roman"/>
                <a:ea typeface="Times New Roman"/>
                <a:cs typeface="Times New Roman"/>
                <a:sym typeface="Times New Roman"/>
              </a:defRPr>
            </a:pPr>
            <a:r>
              <a:t>(SSP/E-Office)</a:t>
            </a:r>
          </a:p>
        </p:txBody>
      </p:sp>
      <p:sp>
        <p:nvSpPr>
          <p:cNvPr id="465" name="TextBox 1"/>
          <p:cNvSpPr txBox="1"/>
          <p:nvPr/>
        </p:nvSpPr>
        <p:spPr>
          <a:xfrm>
            <a:off x="3610560" y="2316825"/>
            <a:ext cx="2519224"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Global Leader in Accounting </a:t>
            </a:r>
          </a:p>
          <a:p>
            <a:pPr algn="ctr">
              <a:defRPr sz="1600">
                <a:latin typeface="Times New Roman"/>
                <a:ea typeface="Times New Roman"/>
                <a:cs typeface="Times New Roman"/>
                <a:sym typeface="Times New Roman"/>
              </a:defRPr>
            </a:pPr>
            <a:r>
              <a:t>Profession</a:t>
            </a:r>
          </a:p>
        </p:txBody>
      </p:sp>
      <p:sp>
        <p:nvSpPr>
          <p:cNvPr id="466" name="TextBox 2"/>
          <p:cNvSpPr txBox="1"/>
          <p:nvPr/>
        </p:nvSpPr>
        <p:spPr>
          <a:xfrm>
            <a:off x="6914875" y="2316825"/>
            <a:ext cx="1942863"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100% Financial &amp; Tax</a:t>
            </a:r>
          </a:p>
          <a:p>
            <a:pPr algn="ctr">
              <a:defRPr sz="1600">
                <a:latin typeface="Times New Roman"/>
                <a:ea typeface="Times New Roman"/>
                <a:cs typeface="Times New Roman"/>
                <a:sym typeface="Times New Roman"/>
              </a:defRPr>
            </a:pPr>
            <a:r>
              <a:t>Literacy to Citizen</a:t>
            </a:r>
          </a:p>
        </p:txBody>
      </p:sp>
      <p:sp>
        <p:nvSpPr>
          <p:cNvPr id="467" name="TextBox 5"/>
          <p:cNvSpPr txBox="1"/>
          <p:nvPr/>
        </p:nvSpPr>
        <p:spPr>
          <a:xfrm>
            <a:off x="9277285" y="2307299"/>
            <a:ext cx="2209166"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Legislative Support to the</a:t>
            </a:r>
          </a:p>
          <a:p>
            <a:pPr algn="ctr">
              <a:defRPr sz="1600">
                <a:latin typeface="Times New Roman"/>
                <a:ea typeface="Times New Roman"/>
                <a:cs typeface="Times New Roman"/>
                <a:sym typeface="Times New Roman"/>
              </a:defRPr>
            </a:pPr>
            <a:r>
              <a:t>Parliament</a:t>
            </a:r>
          </a:p>
        </p:txBody>
      </p:sp>
      <p:sp>
        <p:nvSpPr>
          <p:cNvPr id="468" name="TextBox 6"/>
          <p:cNvSpPr txBox="1"/>
          <p:nvPr/>
        </p:nvSpPr>
        <p:spPr>
          <a:xfrm>
            <a:off x="39372" y="4646888"/>
            <a:ext cx="3713818" cy="76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Legal Protection to</a:t>
            </a:r>
          </a:p>
          <a:p>
            <a:pPr algn="ctr">
              <a:defRPr sz="1600">
                <a:latin typeface="Times New Roman"/>
                <a:ea typeface="Times New Roman"/>
                <a:cs typeface="Times New Roman"/>
                <a:sym typeface="Times New Roman"/>
              </a:defRPr>
            </a:pPr>
            <a:r>
              <a:t>CAs</a:t>
            </a:r>
          </a:p>
          <a:p>
            <a:pPr algn="ctr">
              <a:defRPr sz="1600">
                <a:latin typeface="Times New Roman"/>
                <a:ea typeface="Times New Roman"/>
                <a:cs typeface="Times New Roman"/>
                <a:sym typeface="Times New Roman"/>
              </a:defRPr>
            </a:pPr>
            <a:r>
              <a:t>Dr Kislay Pandey,Lawyer of Supreme Court</a:t>
            </a:r>
          </a:p>
        </p:txBody>
      </p:sp>
      <p:sp>
        <p:nvSpPr>
          <p:cNvPr id="469" name="TextBox 7"/>
          <p:cNvSpPr txBox="1"/>
          <p:nvPr/>
        </p:nvSpPr>
        <p:spPr>
          <a:xfrm>
            <a:off x="3794769" y="4689240"/>
            <a:ext cx="2350454"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Robust Financial Reporting</a:t>
            </a:r>
          </a:p>
          <a:p>
            <a:pPr algn="ctr">
              <a:defRPr sz="1600">
                <a:latin typeface="Times New Roman"/>
                <a:ea typeface="Times New Roman"/>
                <a:cs typeface="Times New Roman"/>
                <a:sym typeface="Times New Roman"/>
              </a:defRPr>
            </a:pPr>
            <a:r>
              <a:t>In Country</a:t>
            </a:r>
          </a:p>
        </p:txBody>
      </p:sp>
      <p:sp>
        <p:nvSpPr>
          <p:cNvPr id="470" name="TextBox 19"/>
          <p:cNvSpPr txBox="1"/>
          <p:nvPr/>
        </p:nvSpPr>
        <p:spPr>
          <a:xfrm>
            <a:off x="6878803" y="4577346"/>
            <a:ext cx="2152314"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rPr dirty="0"/>
              <a:t>India can be Accountants</a:t>
            </a:r>
          </a:p>
          <a:p>
            <a:pPr algn="ctr">
              <a:defRPr sz="1600">
                <a:latin typeface="Times New Roman"/>
                <a:ea typeface="Times New Roman"/>
                <a:cs typeface="Times New Roman"/>
                <a:sym typeface="Times New Roman"/>
              </a:defRPr>
            </a:pPr>
            <a:r>
              <a:rPr dirty="0"/>
              <a:t>Of the World</a:t>
            </a:r>
          </a:p>
        </p:txBody>
      </p:sp>
      <p:sp>
        <p:nvSpPr>
          <p:cNvPr id="471" name="TextBox 20"/>
          <p:cNvSpPr txBox="1"/>
          <p:nvPr/>
        </p:nvSpPr>
        <p:spPr>
          <a:xfrm>
            <a:off x="9833412" y="4646888"/>
            <a:ext cx="1701067" cy="76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Partner in National </a:t>
            </a:r>
          </a:p>
          <a:p>
            <a:pPr algn="ctr">
              <a:defRPr sz="1600">
                <a:latin typeface="Times New Roman"/>
                <a:ea typeface="Times New Roman"/>
                <a:cs typeface="Times New Roman"/>
                <a:sym typeface="Times New Roman"/>
              </a:defRPr>
            </a:pPr>
            <a:r>
              <a:t>Building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组合 8"/>
          <p:cNvGrpSpPr/>
          <p:nvPr/>
        </p:nvGrpSpPr>
        <p:grpSpPr>
          <a:xfrm>
            <a:off x="0" y="3121023"/>
            <a:ext cx="12192000" cy="3736977"/>
            <a:chOff x="0" y="-1"/>
            <a:chExt cx="12192000" cy="3736976"/>
          </a:xfrm>
        </p:grpSpPr>
        <p:sp>
          <p:nvSpPr>
            <p:cNvPr id="473" name="任意多边形 7"/>
            <p:cNvSpPr/>
            <p:nvPr/>
          </p:nvSpPr>
          <p:spPr>
            <a:xfrm flipH="1">
              <a:off x="0" y="-1"/>
              <a:ext cx="12192000" cy="37369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6600"/>
                  </a:lnTo>
                  <a:close/>
                </a:path>
              </a:pathLst>
            </a:custGeom>
            <a:solidFill>
              <a:srgbClr val="9DC3E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474" name="直角三角形 5"/>
            <p:cNvSpPr/>
            <p:nvPr/>
          </p:nvSpPr>
          <p:spPr>
            <a:xfrm rot="10800000" flipH="1">
              <a:off x="0" y="1304083"/>
              <a:ext cx="6662057" cy="15775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28E4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76" name="直角三角形 10"/>
          <p:cNvSpPr/>
          <p:nvPr/>
        </p:nvSpPr>
        <p:spPr>
          <a:xfrm rot="10800000">
            <a:off x="0" y="272946"/>
            <a:ext cx="11537233" cy="19966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7941D">
              <a:alpha val="43000"/>
            </a:srgbClr>
          </a:solidFill>
          <a:ln w="12700">
            <a:miter lim="400000"/>
          </a:ln>
        </p:spPr>
        <p:txBody>
          <a:bodyPr lIns="45719" rIns="45719" anchor="ctr"/>
          <a:lstStyle/>
          <a:p>
            <a:pPr defTabSz="457200">
              <a:defRPr sz="1200">
                <a:latin typeface="+mj-lt"/>
                <a:ea typeface="+mj-ea"/>
                <a:cs typeface="+mj-cs"/>
                <a:sym typeface="Helvetica"/>
              </a:defRPr>
            </a:pPr>
            <a:endParaRPr/>
          </a:p>
        </p:txBody>
      </p:sp>
      <p:sp>
        <p:nvSpPr>
          <p:cNvPr id="477" name="直角三角形 9"/>
          <p:cNvSpPr/>
          <p:nvPr/>
        </p:nvSpPr>
        <p:spPr>
          <a:xfrm flipH="1" flipV="1">
            <a:off x="8258175" y="0"/>
            <a:ext cx="3933825" cy="1866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478" name="文本框 11"/>
          <p:cNvSpPr txBox="1"/>
          <p:nvPr/>
        </p:nvSpPr>
        <p:spPr>
          <a:xfrm>
            <a:off x="109842" y="2210029"/>
            <a:ext cx="11673594" cy="2274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000" b="1">
                <a:solidFill>
                  <a:srgbClr val="39387E"/>
                </a:solidFill>
                <a:latin typeface="Times New Roman"/>
                <a:ea typeface="Times New Roman"/>
                <a:cs typeface="Times New Roman"/>
                <a:sym typeface="Times New Roman"/>
              </a:defRPr>
            </a:lvl1pPr>
          </a:lstStyle>
          <a:p>
            <a:r>
              <a:t>ICAI horizons are Inter-Generational.We value Longer Term Learning,Research &amp; Social Benefit attached.</a:t>
            </a:r>
          </a:p>
        </p:txBody>
      </p:sp>
      <p:pic>
        <p:nvPicPr>
          <p:cNvPr id="479" name="Picture 69" descr="Picture 69"/>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480" name="TextBox 2"/>
          <p:cNvSpPr txBox="1"/>
          <p:nvPr/>
        </p:nvSpPr>
        <p:spPr>
          <a:xfrm>
            <a:off x="2128875" y="5874449"/>
            <a:ext cx="7933847" cy="66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a:latin typeface="Times New Roman"/>
                <a:ea typeface="Times New Roman"/>
                <a:cs typeface="Times New Roman"/>
                <a:sym typeface="Times New Roman"/>
              </a:defRPr>
            </a:pPr>
            <a:r>
              <a:rPr dirty="0"/>
              <a:t>THE INSTITUTE OF CHARTERED ACCOUNTANTS OF INDIA</a:t>
            </a:r>
          </a:p>
          <a:p>
            <a:pPr algn="ctr">
              <a:defRPr sz="2000" i="1">
                <a:latin typeface="Times New Roman"/>
                <a:ea typeface="Times New Roman"/>
                <a:cs typeface="Times New Roman"/>
                <a:sym typeface="Times New Roman"/>
              </a:defRPr>
            </a:pPr>
            <a:r>
              <a:rPr dirty="0"/>
              <a:t>(Set up by an Act of Parliament)</a:t>
            </a:r>
          </a:p>
        </p:txBody>
      </p:sp>
      <p:pic>
        <p:nvPicPr>
          <p:cNvPr id="482" name="Picture 68" descr="Picture 68"/>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pic>
        <p:nvPicPr>
          <p:cNvPr id="2" name="Picture 1" descr="A blue and orange logo&#10;&#10;Description automatically generated">
            <a:extLst>
              <a:ext uri="{FF2B5EF4-FFF2-40B4-BE49-F238E27FC236}">
                <a16:creationId xmlns:a16="http://schemas.microsoft.com/office/drawing/2014/main" id="{45996C17-6F62-0BE2-D802-00DC193F03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139" t="23560" r="32203" b="30830"/>
          <a:stretch/>
        </p:blipFill>
        <p:spPr>
          <a:xfrm>
            <a:off x="10963275" y="5910812"/>
            <a:ext cx="923925" cy="83912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6" name="组合 8"/>
          <p:cNvGrpSpPr/>
          <p:nvPr/>
        </p:nvGrpSpPr>
        <p:grpSpPr>
          <a:xfrm>
            <a:off x="0" y="3121024"/>
            <a:ext cx="12192000" cy="3736976"/>
            <a:chOff x="0" y="0"/>
            <a:chExt cx="12192000" cy="3736975"/>
          </a:xfrm>
        </p:grpSpPr>
        <p:sp>
          <p:nvSpPr>
            <p:cNvPr id="484" name="任意多边形 7"/>
            <p:cNvSpPr/>
            <p:nvPr/>
          </p:nvSpPr>
          <p:spPr>
            <a:xfrm flipH="1">
              <a:off x="0" y="-1"/>
              <a:ext cx="12192000" cy="37369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6600"/>
                  </a:lnTo>
                  <a:close/>
                </a:path>
              </a:pathLst>
            </a:custGeom>
            <a:solidFill>
              <a:srgbClr val="9DC3E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85" name="直角三角形 5"/>
            <p:cNvSpPr/>
            <p:nvPr/>
          </p:nvSpPr>
          <p:spPr>
            <a:xfrm rot="10800000" flipH="1">
              <a:off x="0" y="1304083"/>
              <a:ext cx="6662057" cy="15775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28E4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87" name="直角三角形 10"/>
          <p:cNvSpPr/>
          <p:nvPr/>
        </p:nvSpPr>
        <p:spPr>
          <a:xfrm rot="10800000">
            <a:off x="0" y="272946"/>
            <a:ext cx="11537233" cy="19966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7941D">
              <a:alpha val="43000"/>
            </a:srgbClr>
          </a:solidFill>
          <a:ln w="12700">
            <a:miter lim="400000"/>
          </a:ln>
        </p:spPr>
        <p:txBody>
          <a:bodyPr lIns="45719" rIns="45719" anchor="ctr"/>
          <a:lstStyle/>
          <a:p>
            <a:pPr defTabSz="457200">
              <a:defRPr sz="1200">
                <a:latin typeface="+mj-lt"/>
                <a:ea typeface="+mj-ea"/>
                <a:cs typeface="+mj-cs"/>
                <a:sym typeface="Helvetica"/>
              </a:defRPr>
            </a:pPr>
            <a:endParaRPr/>
          </a:p>
        </p:txBody>
      </p:sp>
      <p:sp>
        <p:nvSpPr>
          <p:cNvPr id="488" name="直角三角形 9"/>
          <p:cNvSpPr/>
          <p:nvPr/>
        </p:nvSpPr>
        <p:spPr>
          <a:xfrm flipH="1" flipV="1">
            <a:off x="8258175" y="0"/>
            <a:ext cx="3933825" cy="1866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489" name="文本框 11"/>
          <p:cNvSpPr txBox="1"/>
          <p:nvPr/>
        </p:nvSpPr>
        <p:spPr>
          <a:xfrm>
            <a:off x="1635876" y="2210029"/>
            <a:ext cx="8792215" cy="2160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7200" b="1">
                <a:solidFill>
                  <a:srgbClr val="39387E"/>
                </a:solidFill>
                <a:latin typeface="Times New Roman"/>
                <a:ea typeface="Times New Roman"/>
                <a:cs typeface="Times New Roman"/>
                <a:sym typeface="Times New Roman"/>
              </a:defRPr>
            </a:pPr>
            <a:r>
              <a:t>“Glorious Past”</a:t>
            </a:r>
          </a:p>
          <a:p>
            <a:pPr algn="ctr">
              <a:defRPr sz="7200" b="1">
                <a:solidFill>
                  <a:srgbClr val="39387E"/>
                </a:solidFill>
                <a:latin typeface="Times New Roman"/>
                <a:ea typeface="Times New Roman"/>
                <a:cs typeface="Times New Roman"/>
                <a:sym typeface="Times New Roman"/>
              </a:defRPr>
            </a:pPr>
            <a:r>
              <a:t>“Inspiring Future”</a:t>
            </a:r>
          </a:p>
        </p:txBody>
      </p:sp>
      <p:pic>
        <p:nvPicPr>
          <p:cNvPr id="490" name="Picture 69" descr="Picture 69"/>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491" name="TextBox 2"/>
          <p:cNvSpPr txBox="1"/>
          <p:nvPr/>
        </p:nvSpPr>
        <p:spPr>
          <a:xfrm>
            <a:off x="2128875" y="5874449"/>
            <a:ext cx="7933847" cy="66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a:latin typeface="Times New Roman"/>
                <a:ea typeface="Times New Roman"/>
                <a:cs typeface="Times New Roman"/>
                <a:sym typeface="Times New Roman"/>
              </a:defRPr>
            </a:pPr>
            <a:r>
              <a:t>THE INSTITUTE OF CHARTERED ACCOUNTANTS OF INDIA</a:t>
            </a:r>
          </a:p>
          <a:p>
            <a:pPr algn="ctr">
              <a:defRPr sz="2000" i="1">
                <a:latin typeface="Times New Roman"/>
                <a:ea typeface="Times New Roman"/>
                <a:cs typeface="Times New Roman"/>
                <a:sym typeface="Times New Roman"/>
              </a:defRPr>
            </a:pPr>
            <a:r>
              <a:t>(Set up by an Act of Parliament)</a:t>
            </a:r>
          </a:p>
        </p:txBody>
      </p:sp>
      <p:pic>
        <p:nvPicPr>
          <p:cNvPr id="493" name="Picture 68" descr="Picture 68"/>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pic>
        <p:nvPicPr>
          <p:cNvPr id="2" name="Picture 1" descr="A blue and orange logo&#10;&#10;Description automatically generated">
            <a:extLst>
              <a:ext uri="{FF2B5EF4-FFF2-40B4-BE49-F238E27FC236}">
                <a16:creationId xmlns:a16="http://schemas.microsoft.com/office/drawing/2014/main" id="{DBACFF56-ACAB-D168-C2EC-17FC4AC216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139" t="23560" r="32203" b="30830"/>
          <a:stretch/>
        </p:blipFill>
        <p:spPr>
          <a:xfrm>
            <a:off x="10963275" y="5892340"/>
            <a:ext cx="923925" cy="83912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7" name="组合 8"/>
          <p:cNvGrpSpPr/>
          <p:nvPr/>
        </p:nvGrpSpPr>
        <p:grpSpPr>
          <a:xfrm>
            <a:off x="0" y="3121024"/>
            <a:ext cx="12192000" cy="3736976"/>
            <a:chOff x="0" y="0"/>
            <a:chExt cx="12192000" cy="3736975"/>
          </a:xfrm>
        </p:grpSpPr>
        <p:sp>
          <p:nvSpPr>
            <p:cNvPr id="495" name="任意多边形 7"/>
            <p:cNvSpPr/>
            <p:nvPr/>
          </p:nvSpPr>
          <p:spPr>
            <a:xfrm flipH="1">
              <a:off x="0" y="-1"/>
              <a:ext cx="12192000" cy="37369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6600"/>
                  </a:lnTo>
                  <a:close/>
                </a:path>
              </a:pathLst>
            </a:custGeom>
            <a:solidFill>
              <a:srgbClr val="9DC3E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6" name="直角三角形 5"/>
            <p:cNvSpPr/>
            <p:nvPr/>
          </p:nvSpPr>
          <p:spPr>
            <a:xfrm rot="10800000" flipH="1">
              <a:off x="0" y="1304083"/>
              <a:ext cx="6662057" cy="15775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28E4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498" name="直角三角形 10"/>
          <p:cNvSpPr/>
          <p:nvPr/>
        </p:nvSpPr>
        <p:spPr>
          <a:xfrm rot="10800000">
            <a:off x="0" y="272946"/>
            <a:ext cx="11537233" cy="19966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7941D">
              <a:alpha val="43000"/>
            </a:srgbClr>
          </a:solidFill>
          <a:ln w="12700">
            <a:miter lim="400000"/>
          </a:ln>
        </p:spPr>
        <p:txBody>
          <a:bodyPr lIns="45719" rIns="45719" anchor="ctr"/>
          <a:lstStyle/>
          <a:p>
            <a:pPr defTabSz="457200">
              <a:defRPr sz="1200">
                <a:latin typeface="+mj-lt"/>
                <a:ea typeface="+mj-ea"/>
                <a:cs typeface="+mj-cs"/>
                <a:sym typeface="Helvetica"/>
              </a:defRPr>
            </a:pPr>
            <a:endParaRPr/>
          </a:p>
        </p:txBody>
      </p:sp>
      <p:sp>
        <p:nvSpPr>
          <p:cNvPr id="499" name="直角三角形 9"/>
          <p:cNvSpPr/>
          <p:nvPr/>
        </p:nvSpPr>
        <p:spPr>
          <a:xfrm flipH="1" flipV="1">
            <a:off x="8258175" y="0"/>
            <a:ext cx="3933825" cy="1866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500" name="文本框 11"/>
          <p:cNvSpPr txBox="1"/>
          <p:nvPr/>
        </p:nvSpPr>
        <p:spPr>
          <a:xfrm>
            <a:off x="1635876" y="2210029"/>
            <a:ext cx="8792215" cy="1106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7200" b="1">
                <a:solidFill>
                  <a:srgbClr val="39387E"/>
                </a:solidFill>
                <a:latin typeface="Times New Roman"/>
                <a:ea typeface="Times New Roman"/>
                <a:cs typeface="Times New Roman"/>
                <a:sym typeface="Times New Roman"/>
              </a:defRPr>
            </a:lvl1pPr>
          </a:lstStyle>
          <a:p>
            <a:r>
              <a:rPr dirty="0"/>
              <a:t>THANK YOU…</a:t>
            </a:r>
          </a:p>
        </p:txBody>
      </p:sp>
      <p:pic>
        <p:nvPicPr>
          <p:cNvPr id="501" name="Picture 69" descr="Picture 69"/>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502" name="TextBox 2"/>
          <p:cNvSpPr txBox="1"/>
          <p:nvPr/>
        </p:nvSpPr>
        <p:spPr>
          <a:xfrm>
            <a:off x="2128875" y="5874449"/>
            <a:ext cx="7933847" cy="66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a:latin typeface="Times New Roman"/>
                <a:ea typeface="Times New Roman"/>
                <a:cs typeface="Times New Roman"/>
                <a:sym typeface="Times New Roman"/>
              </a:defRPr>
            </a:pPr>
            <a:r>
              <a:t>THE INSTITUTE OF CHARTERED ACCOUNTANTS OF INDIA</a:t>
            </a:r>
          </a:p>
          <a:p>
            <a:pPr algn="ctr">
              <a:defRPr sz="2000" i="1">
                <a:latin typeface="Times New Roman"/>
                <a:ea typeface="Times New Roman"/>
                <a:cs typeface="Times New Roman"/>
                <a:sym typeface="Times New Roman"/>
              </a:defRPr>
            </a:pPr>
            <a:r>
              <a:t>(Set up by an Act of Parliament)</a:t>
            </a:r>
          </a:p>
        </p:txBody>
      </p:sp>
      <p:pic>
        <p:nvPicPr>
          <p:cNvPr id="504" name="Picture 68" descr="Picture 68"/>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pic>
        <p:nvPicPr>
          <p:cNvPr id="2" name="Picture 1" descr="A blue and orange logo&#10;&#10;Description automatically generated">
            <a:extLst>
              <a:ext uri="{FF2B5EF4-FFF2-40B4-BE49-F238E27FC236}">
                <a16:creationId xmlns:a16="http://schemas.microsoft.com/office/drawing/2014/main" id="{D6D326CF-2299-4126-2F21-D6AAEB782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139" t="23560" r="32203" b="30830"/>
          <a:stretch/>
        </p:blipFill>
        <p:spPr>
          <a:xfrm>
            <a:off x="10963275" y="5892340"/>
            <a:ext cx="923925" cy="83912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9"/>
          <p:cNvSpPr txBox="1"/>
          <p:nvPr/>
        </p:nvSpPr>
        <p:spPr>
          <a:xfrm>
            <a:off x="322187" y="196007"/>
            <a:ext cx="4293472"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ICAI at a glance</a:t>
            </a:r>
          </a:p>
        </p:txBody>
      </p:sp>
      <p:sp>
        <p:nvSpPr>
          <p:cNvPr id="58" name="直接连接符 60"/>
          <p:cNvSpPr/>
          <p:nvPr/>
        </p:nvSpPr>
        <p:spPr>
          <a:xfrm>
            <a:off x="7050088" y="2089150"/>
            <a:ext cx="2081214" cy="0"/>
          </a:xfrm>
          <a:prstGeom prst="line">
            <a:avLst/>
          </a:prstGeom>
          <a:ln w="19050">
            <a:solidFill>
              <a:srgbClr val="FFFFFF"/>
            </a:solidFill>
            <a:miter/>
          </a:ln>
        </p:spPr>
        <p:txBody>
          <a:bodyPr lIns="45719" rIns="45719"/>
          <a:lstStyle/>
          <a:p>
            <a:endParaRPr/>
          </a:p>
        </p:txBody>
      </p:sp>
      <p:grpSp>
        <p:nvGrpSpPr>
          <p:cNvPr id="61" name="组合 82"/>
          <p:cNvGrpSpPr/>
          <p:nvPr/>
        </p:nvGrpSpPr>
        <p:grpSpPr>
          <a:xfrm>
            <a:off x="1910468" y="1450032"/>
            <a:ext cx="5139729" cy="651397"/>
            <a:chOff x="0" y="0"/>
            <a:chExt cx="5139728" cy="651395"/>
          </a:xfrm>
        </p:grpSpPr>
        <p:sp>
          <p:nvSpPr>
            <p:cNvPr id="59" name="平行四边形 83"/>
            <p:cNvSpPr/>
            <p:nvPr/>
          </p:nvSpPr>
          <p:spPr>
            <a:xfrm>
              <a:off x="0" y="0"/>
              <a:ext cx="5139729"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F7941D"/>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60" name="文本框 84"/>
            <p:cNvSpPr/>
            <p:nvPr/>
          </p:nvSpPr>
          <p:spPr>
            <a:xfrm>
              <a:off x="1061980" y="62939"/>
              <a:ext cx="312335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F7941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t>5 Regional Councils</a:t>
              </a:r>
            </a:p>
          </p:txBody>
        </p:sp>
      </p:grpSp>
      <p:grpSp>
        <p:nvGrpSpPr>
          <p:cNvPr id="64" name="组合 85"/>
          <p:cNvGrpSpPr/>
          <p:nvPr/>
        </p:nvGrpSpPr>
        <p:grpSpPr>
          <a:xfrm>
            <a:off x="1477721" y="2281060"/>
            <a:ext cx="5139735" cy="651397"/>
            <a:chOff x="0" y="0"/>
            <a:chExt cx="5139733" cy="651395"/>
          </a:xfrm>
        </p:grpSpPr>
        <p:sp>
          <p:nvSpPr>
            <p:cNvPr id="62" name="平行四边形 86"/>
            <p:cNvSpPr/>
            <p:nvPr/>
          </p:nvSpPr>
          <p:spPr>
            <a:xfrm>
              <a:off x="0" y="0"/>
              <a:ext cx="5139734"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528E45"/>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63" name="文本框 87"/>
            <p:cNvSpPr txBox="1"/>
            <p:nvPr/>
          </p:nvSpPr>
          <p:spPr>
            <a:xfrm>
              <a:off x="1664219" y="93238"/>
              <a:ext cx="2317125" cy="459741"/>
            </a:xfrm>
            <a:prstGeom prst="rect">
              <a:avLst/>
            </a:prstGeom>
            <a:solidFill>
              <a:srgbClr val="528E4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rPr lang="en-US" dirty="0"/>
                <a:t>171 Branches</a:t>
              </a:r>
              <a:endParaRPr dirty="0"/>
            </a:p>
          </p:txBody>
        </p:sp>
      </p:grpSp>
      <p:grpSp>
        <p:nvGrpSpPr>
          <p:cNvPr id="67" name="组合 88"/>
          <p:cNvGrpSpPr/>
          <p:nvPr/>
        </p:nvGrpSpPr>
        <p:grpSpPr>
          <a:xfrm>
            <a:off x="984453" y="3100764"/>
            <a:ext cx="5139728" cy="651397"/>
            <a:chOff x="0" y="0"/>
            <a:chExt cx="5139726" cy="651395"/>
          </a:xfrm>
        </p:grpSpPr>
        <p:sp>
          <p:nvSpPr>
            <p:cNvPr id="65" name="平行四边形 89"/>
            <p:cNvSpPr/>
            <p:nvPr/>
          </p:nvSpPr>
          <p:spPr>
            <a:xfrm>
              <a:off x="0" y="0"/>
              <a:ext cx="5139727"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089FDA"/>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66" name="文本框 90"/>
            <p:cNvSpPr txBox="1"/>
            <p:nvPr/>
          </p:nvSpPr>
          <p:spPr>
            <a:xfrm>
              <a:off x="917549" y="93095"/>
              <a:ext cx="3447896" cy="459741"/>
            </a:xfrm>
            <a:prstGeom prst="rect">
              <a:avLst/>
            </a:prstGeom>
            <a:solidFill>
              <a:srgbClr val="089FD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rPr lang="en-US" dirty="0"/>
                <a:t>48</a:t>
              </a:r>
              <a:r>
                <a:rPr dirty="0"/>
                <a:t> Overseas Chapters</a:t>
              </a:r>
            </a:p>
          </p:txBody>
        </p:sp>
      </p:grpSp>
      <p:grpSp>
        <p:nvGrpSpPr>
          <p:cNvPr id="70" name="组合 91"/>
          <p:cNvGrpSpPr/>
          <p:nvPr/>
        </p:nvGrpSpPr>
        <p:grpSpPr>
          <a:xfrm>
            <a:off x="483220" y="3920325"/>
            <a:ext cx="5139731" cy="651398"/>
            <a:chOff x="0" y="0"/>
            <a:chExt cx="5139729" cy="651396"/>
          </a:xfrm>
        </p:grpSpPr>
        <p:sp>
          <p:nvSpPr>
            <p:cNvPr id="68" name="平行四边形 92"/>
            <p:cNvSpPr/>
            <p:nvPr/>
          </p:nvSpPr>
          <p:spPr>
            <a:xfrm>
              <a:off x="0" y="0"/>
              <a:ext cx="5139729"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D6AE82"/>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69" name="文本框 93"/>
            <p:cNvSpPr/>
            <p:nvPr/>
          </p:nvSpPr>
          <p:spPr>
            <a:xfrm>
              <a:off x="716090" y="72557"/>
              <a:ext cx="3885260" cy="46166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D6AE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rPr lang="en-US" dirty="0"/>
                <a:t>33</a:t>
              </a:r>
              <a:r>
                <a:rPr dirty="0"/>
                <a:t> Rep Offices</a:t>
              </a:r>
            </a:p>
          </p:txBody>
        </p:sp>
      </p:grpSp>
      <p:grpSp>
        <p:nvGrpSpPr>
          <p:cNvPr id="73" name="组合 91"/>
          <p:cNvGrpSpPr/>
          <p:nvPr/>
        </p:nvGrpSpPr>
        <p:grpSpPr>
          <a:xfrm>
            <a:off x="210170" y="4726775"/>
            <a:ext cx="5139731" cy="651398"/>
            <a:chOff x="0" y="0"/>
            <a:chExt cx="5139729" cy="651396"/>
          </a:xfrm>
        </p:grpSpPr>
        <p:sp>
          <p:nvSpPr>
            <p:cNvPr id="71" name="平行四边形 92"/>
            <p:cNvSpPr/>
            <p:nvPr/>
          </p:nvSpPr>
          <p:spPr>
            <a:xfrm>
              <a:off x="0" y="0"/>
              <a:ext cx="5139729"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38377E"/>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72" name="文本框 93"/>
            <p:cNvSpPr/>
            <p:nvPr/>
          </p:nvSpPr>
          <p:spPr>
            <a:xfrm>
              <a:off x="567630" y="127913"/>
              <a:ext cx="3974953" cy="4001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38377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000" b="1">
                  <a:solidFill>
                    <a:srgbClr val="FFFFFF"/>
                  </a:solidFill>
                  <a:latin typeface="Times New Roman Regular"/>
                  <a:ea typeface="Times New Roman Regular"/>
                  <a:cs typeface="Times New Roman Regular"/>
                  <a:sym typeface="Times New Roman Regular"/>
                </a:defRPr>
              </a:lvl1pPr>
            </a:lstStyle>
            <a:p>
              <a:r>
                <a:rPr lang="en-US" dirty="0"/>
                <a:t>12.5</a:t>
              </a:r>
              <a:r>
                <a:rPr dirty="0"/>
                <a:t> L</a:t>
              </a:r>
              <a:r>
                <a:rPr lang="en-IN" dirty="0"/>
                <a:t>ac </a:t>
              </a:r>
              <a:r>
                <a:rPr dirty="0"/>
                <a:t>Members &amp; Students</a:t>
              </a:r>
            </a:p>
          </p:txBody>
        </p:sp>
      </p:grpSp>
      <p:pic>
        <p:nvPicPr>
          <p:cNvPr id="74" name="Picture 6" descr="Picture 6"/>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75" name="Picture 14" descr="Picture 14"/>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76"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000" b="1">
                <a:solidFill>
                  <a:srgbClr val="39387E"/>
                </a:solidFill>
                <a:latin typeface="Times New Roman Regular"/>
                <a:ea typeface="Times New Roman Regular"/>
                <a:cs typeface="Times New Roman Regular"/>
                <a:sym typeface="Times New Roman Regular"/>
              </a:defRPr>
            </a:pPr>
            <a:r>
              <a:rPr dirty="0"/>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rPr dirty="0"/>
              <a:t>(Set up by an Act of Parliament)</a:t>
            </a:r>
          </a:p>
        </p:txBody>
      </p:sp>
      <p:sp>
        <p:nvSpPr>
          <p:cNvPr id="78" name="矩形 3"/>
          <p:cNvSpPr/>
          <p:nvPr/>
        </p:nvSpPr>
        <p:spPr>
          <a:xfrm>
            <a:off x="-1" y="239338"/>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pic>
        <p:nvPicPr>
          <p:cNvPr id="3" name="Picture 2" descr="A map of the world&#10;&#10;Description automatically generated">
            <a:extLst>
              <a:ext uri="{FF2B5EF4-FFF2-40B4-BE49-F238E27FC236}">
                <a16:creationId xmlns:a16="http://schemas.microsoft.com/office/drawing/2014/main" id="{44613029-264C-1214-D867-F389B0DFB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119" y="1366982"/>
            <a:ext cx="4586754" cy="4165600"/>
          </a:xfrm>
          <a:prstGeom prst="rect">
            <a:avLst/>
          </a:prstGeom>
        </p:spPr>
      </p:pic>
      <p:pic>
        <p:nvPicPr>
          <p:cNvPr id="12" name="Picture 11" descr="A blue and orange logo&#10;&#10;Description automatically generated">
            <a:extLst>
              <a:ext uri="{FF2B5EF4-FFF2-40B4-BE49-F238E27FC236}">
                <a16:creationId xmlns:a16="http://schemas.microsoft.com/office/drawing/2014/main" id="{F2B32FCA-4FD4-7C3A-A3EA-3FC5F44396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139" t="23560" r="32203" b="30830"/>
          <a:stretch/>
        </p:blipFill>
        <p:spPr>
          <a:xfrm>
            <a:off x="10963275" y="5892340"/>
            <a:ext cx="923925" cy="83912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6" descr="Picture 6"/>
          <p:cNvPicPr>
            <a:picLocks noChangeAspect="1"/>
          </p:cNvPicPr>
          <p:nvPr/>
        </p:nvPicPr>
        <p:blipFill>
          <a:blip r:embed="rId2"/>
          <a:srcRect l="1" t="1083" r="2" b="1"/>
          <a:stretch>
            <a:fillRect/>
          </a:stretch>
        </p:blipFill>
        <p:spPr>
          <a:xfrm>
            <a:off x="7761767" y="2132202"/>
            <a:ext cx="4434285" cy="3834608"/>
          </a:xfrm>
          <a:custGeom>
            <a:avLst/>
            <a:gdLst/>
            <a:ahLst/>
            <a:cxnLst>
              <a:cxn ang="0">
                <a:pos x="wd2" y="hd2"/>
              </a:cxn>
              <a:cxn ang="5400000">
                <a:pos x="wd2" y="hd2"/>
              </a:cxn>
              <a:cxn ang="10800000">
                <a:pos x="wd2" y="hd2"/>
              </a:cxn>
              <a:cxn ang="16200000">
                <a:pos x="wd2" y="hd2"/>
              </a:cxn>
            </a:cxnLst>
            <a:rect l="0" t="0" r="r" b="b"/>
            <a:pathLst>
              <a:path w="21600" h="21600" extrusionOk="0">
                <a:moveTo>
                  <a:pt x="11632" y="0"/>
                </a:moveTo>
                <a:cubicBezTo>
                  <a:pt x="5208" y="0"/>
                  <a:pt x="0" y="5130"/>
                  <a:pt x="0" y="11459"/>
                </a:cubicBezTo>
                <a:cubicBezTo>
                  <a:pt x="0" y="15863"/>
                  <a:pt x="2524" y="19681"/>
                  <a:pt x="6221" y="21600"/>
                </a:cubicBezTo>
                <a:lnTo>
                  <a:pt x="17043" y="21600"/>
                </a:lnTo>
                <a:cubicBezTo>
                  <a:pt x="18931" y="20620"/>
                  <a:pt x="20505" y="19142"/>
                  <a:pt x="21600" y="17346"/>
                </a:cubicBezTo>
                <a:lnTo>
                  <a:pt x="21600" y="5573"/>
                </a:lnTo>
                <a:cubicBezTo>
                  <a:pt x="19566" y="2239"/>
                  <a:pt x="15869" y="0"/>
                  <a:pt x="11632" y="0"/>
                </a:cubicBezTo>
                <a:close/>
              </a:path>
            </a:pathLst>
          </a:custGeom>
          <a:ln w="12700">
            <a:miter lim="400000"/>
          </a:ln>
        </p:spPr>
      </p:pic>
      <p:pic>
        <p:nvPicPr>
          <p:cNvPr id="81" name="Picture 2" descr="Picture 2"/>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82"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84" name="Picture 24" descr="Picture 24"/>
          <p:cNvPicPr>
            <a:picLocks noChangeAspect="1"/>
          </p:cNvPicPr>
          <p:nvPr/>
        </p:nvPicPr>
        <p:blipFill>
          <a:blip r:embed="rId4"/>
          <a:srcRect l="10994" t="8735" r="7491" b="20981"/>
          <a:stretch>
            <a:fillRect/>
          </a:stretch>
        </p:blipFill>
        <p:spPr>
          <a:xfrm>
            <a:off x="11017830" y="-93607"/>
            <a:ext cx="1249577" cy="1077421"/>
          </a:xfrm>
          <a:prstGeom prst="rect">
            <a:avLst/>
          </a:prstGeom>
          <a:ln w="12700">
            <a:miter lim="400000"/>
          </a:ln>
        </p:spPr>
      </p:pic>
      <p:sp>
        <p:nvSpPr>
          <p:cNvPr id="85" name="矩形 3"/>
          <p:cNvSpPr/>
          <p:nvPr/>
        </p:nvSpPr>
        <p:spPr>
          <a:xfrm>
            <a:off x="-1" y="248956"/>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86" name="文本框 4"/>
          <p:cNvSpPr txBox="1"/>
          <p:nvPr/>
        </p:nvSpPr>
        <p:spPr>
          <a:xfrm>
            <a:off x="357911" y="206410"/>
            <a:ext cx="4617086"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ICAI : Now &amp; Then</a:t>
            </a:r>
          </a:p>
        </p:txBody>
      </p:sp>
      <p:pic>
        <p:nvPicPr>
          <p:cNvPr id="87" name="Content Placeholder 3" descr="Content Placeholder 3"/>
          <p:cNvPicPr>
            <a:picLocks noChangeAspect="1"/>
          </p:cNvPicPr>
          <p:nvPr/>
        </p:nvPicPr>
        <p:blipFill>
          <a:blip r:embed="rId5"/>
          <a:srcRect l="20271" r="13912"/>
          <a:stretch>
            <a:fillRect/>
          </a:stretch>
        </p:blipFill>
        <p:spPr>
          <a:xfrm>
            <a:off x="6564404" y="28644"/>
            <a:ext cx="3845323" cy="3144395"/>
          </a:xfrm>
          <a:custGeom>
            <a:avLst/>
            <a:gdLst/>
            <a:ahLst/>
            <a:cxnLst>
              <a:cxn ang="0">
                <a:pos x="wd2" y="hd2"/>
              </a:cxn>
              <a:cxn ang="5400000">
                <a:pos x="wd2" y="hd2"/>
              </a:cxn>
              <a:cxn ang="10800000">
                <a:pos x="wd2" y="hd2"/>
              </a:cxn>
              <a:cxn ang="16200000">
                <a:pos x="wd2" y="hd2"/>
              </a:cxn>
            </a:cxnLst>
            <a:rect l="0" t="0" r="r" b="b"/>
            <a:pathLst>
              <a:path w="21600" h="21600" extrusionOk="0">
                <a:moveTo>
                  <a:pt x="3190" y="0"/>
                </a:moveTo>
                <a:lnTo>
                  <a:pt x="3163" y="30"/>
                </a:lnTo>
                <a:cubicBezTo>
                  <a:pt x="1209" y="2317"/>
                  <a:pt x="0" y="5474"/>
                  <a:pt x="0" y="8964"/>
                </a:cubicBezTo>
                <a:cubicBezTo>
                  <a:pt x="0" y="15943"/>
                  <a:pt x="4834" y="21600"/>
                  <a:pt x="10799" y="21600"/>
                </a:cubicBezTo>
                <a:cubicBezTo>
                  <a:pt x="16763" y="21600"/>
                  <a:pt x="21600" y="15943"/>
                  <a:pt x="21600" y="8964"/>
                </a:cubicBezTo>
                <a:cubicBezTo>
                  <a:pt x="21600" y="5474"/>
                  <a:pt x="20391" y="2317"/>
                  <a:pt x="18437" y="30"/>
                </a:cubicBezTo>
                <a:lnTo>
                  <a:pt x="18410" y="0"/>
                </a:lnTo>
                <a:lnTo>
                  <a:pt x="3190" y="0"/>
                </a:lnTo>
                <a:close/>
              </a:path>
            </a:pathLst>
          </a:custGeom>
          <a:ln w="12700">
            <a:miter lim="400000"/>
          </a:ln>
        </p:spPr>
      </p:pic>
      <p:graphicFrame>
        <p:nvGraphicFramePr>
          <p:cNvPr id="88" name="Chart 1"/>
          <p:cNvGraphicFramePr/>
          <p:nvPr>
            <p:extLst>
              <p:ext uri="{D42A27DB-BD31-4B8C-83A1-F6EECF244321}">
                <p14:modId xmlns:p14="http://schemas.microsoft.com/office/powerpoint/2010/main" val="387011478"/>
              </p:ext>
            </p:extLst>
          </p:nvPr>
        </p:nvGraphicFramePr>
        <p:xfrm>
          <a:off x="595418" y="1811455"/>
          <a:ext cx="5876587" cy="3614389"/>
        </p:xfrm>
        <a:graphic>
          <a:graphicData uri="http://schemas.openxmlformats.org/drawingml/2006/chart">
            <c:chart xmlns:c="http://schemas.openxmlformats.org/drawingml/2006/chart" xmlns:r="http://schemas.openxmlformats.org/officeDocument/2006/relationships" r:id="rId6"/>
          </a:graphicData>
        </a:graphic>
      </p:graphicFrame>
      <p:sp>
        <p:nvSpPr>
          <p:cNvPr id="89" name="TextBox 7"/>
          <p:cNvSpPr txBox="1"/>
          <p:nvPr/>
        </p:nvSpPr>
        <p:spPr>
          <a:xfrm>
            <a:off x="3320898" y="1795727"/>
            <a:ext cx="1069541"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solidFill>
                  <a:srgbClr val="39387E"/>
                </a:solidFill>
                <a:latin typeface="Times New Roman"/>
                <a:ea typeface="Times New Roman"/>
                <a:cs typeface="Times New Roman"/>
                <a:sym typeface="Times New Roman"/>
              </a:defRPr>
            </a:lvl1pPr>
          </a:lstStyle>
          <a:p>
            <a:r>
              <a:t>1685</a:t>
            </a:r>
          </a:p>
        </p:txBody>
      </p:sp>
      <p:sp>
        <p:nvSpPr>
          <p:cNvPr id="90" name="TextBox 8"/>
          <p:cNvSpPr txBox="1"/>
          <p:nvPr/>
        </p:nvSpPr>
        <p:spPr>
          <a:xfrm>
            <a:off x="5136046" y="1795727"/>
            <a:ext cx="106954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solidFill>
                  <a:srgbClr val="39387E"/>
                </a:solidFill>
                <a:latin typeface="Times New Roman"/>
                <a:ea typeface="Times New Roman"/>
                <a:cs typeface="Times New Roman"/>
                <a:sym typeface="Times New Roman"/>
              </a:defRPr>
            </a:lvl1pPr>
          </a:lstStyle>
          <a:p>
            <a:r>
              <a:rPr dirty="0"/>
              <a:t>3,</a:t>
            </a:r>
            <a:r>
              <a:rPr lang="en-IN" dirty="0"/>
              <a:t>84</a:t>
            </a:r>
            <a:r>
              <a:rPr dirty="0"/>
              <a:t>,</a:t>
            </a:r>
            <a:r>
              <a:rPr lang="en-IN" dirty="0"/>
              <a:t>194</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文本框 59"/>
          <p:cNvSpPr txBox="1"/>
          <p:nvPr/>
        </p:nvSpPr>
        <p:spPr>
          <a:xfrm>
            <a:off x="322187" y="196007"/>
            <a:ext cx="4293472"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Students at a glance</a:t>
            </a:r>
          </a:p>
        </p:txBody>
      </p:sp>
      <p:sp>
        <p:nvSpPr>
          <p:cNvPr id="93" name="直接连接符 60"/>
          <p:cNvSpPr/>
          <p:nvPr/>
        </p:nvSpPr>
        <p:spPr>
          <a:xfrm>
            <a:off x="7050088" y="2089150"/>
            <a:ext cx="2081214" cy="0"/>
          </a:xfrm>
          <a:prstGeom prst="line">
            <a:avLst/>
          </a:prstGeom>
          <a:ln w="19050">
            <a:solidFill>
              <a:srgbClr val="FFFFFF"/>
            </a:solidFill>
            <a:miter/>
          </a:ln>
        </p:spPr>
        <p:txBody>
          <a:bodyPr lIns="45719" rIns="45719"/>
          <a:lstStyle/>
          <a:p>
            <a:endParaRPr/>
          </a:p>
        </p:txBody>
      </p:sp>
      <p:grpSp>
        <p:nvGrpSpPr>
          <p:cNvPr id="96" name="组合 82"/>
          <p:cNvGrpSpPr/>
          <p:nvPr/>
        </p:nvGrpSpPr>
        <p:grpSpPr>
          <a:xfrm>
            <a:off x="1910468" y="1450032"/>
            <a:ext cx="5139730" cy="651398"/>
            <a:chOff x="0" y="0"/>
            <a:chExt cx="5139729" cy="651396"/>
          </a:xfrm>
        </p:grpSpPr>
        <p:sp>
          <p:nvSpPr>
            <p:cNvPr id="94" name="平行四边形 83"/>
            <p:cNvSpPr/>
            <p:nvPr/>
          </p:nvSpPr>
          <p:spPr>
            <a:xfrm>
              <a:off x="0" y="0"/>
              <a:ext cx="5139729"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F7941D"/>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95" name="文本框 84"/>
            <p:cNvSpPr/>
            <p:nvPr/>
          </p:nvSpPr>
          <p:spPr>
            <a:xfrm>
              <a:off x="1061980" y="62939"/>
              <a:ext cx="3123351" cy="46166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F7941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rPr dirty="0"/>
                <a:t>8,</a:t>
              </a:r>
              <a:r>
                <a:rPr lang="en-IN" dirty="0"/>
                <a:t>47</a:t>
              </a:r>
              <a:r>
                <a:rPr dirty="0"/>
                <a:t>,</a:t>
              </a:r>
              <a:r>
                <a:rPr lang="en-IN" dirty="0"/>
                <a:t>689</a:t>
              </a:r>
              <a:endParaRPr dirty="0"/>
            </a:p>
          </p:txBody>
        </p:sp>
      </p:grpSp>
      <p:grpSp>
        <p:nvGrpSpPr>
          <p:cNvPr id="99" name="组合 85"/>
          <p:cNvGrpSpPr/>
          <p:nvPr/>
        </p:nvGrpSpPr>
        <p:grpSpPr>
          <a:xfrm>
            <a:off x="1477721" y="2281060"/>
            <a:ext cx="5139735" cy="651397"/>
            <a:chOff x="0" y="0"/>
            <a:chExt cx="5139733" cy="651395"/>
          </a:xfrm>
        </p:grpSpPr>
        <p:sp>
          <p:nvSpPr>
            <p:cNvPr id="97" name="平行四边形 86"/>
            <p:cNvSpPr/>
            <p:nvPr/>
          </p:nvSpPr>
          <p:spPr>
            <a:xfrm>
              <a:off x="0" y="0"/>
              <a:ext cx="5139734"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528E45"/>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98" name="文本框 87"/>
            <p:cNvSpPr txBox="1"/>
            <p:nvPr/>
          </p:nvSpPr>
          <p:spPr>
            <a:xfrm>
              <a:off x="1664219" y="93238"/>
              <a:ext cx="2317125" cy="459741"/>
            </a:xfrm>
            <a:prstGeom prst="rect">
              <a:avLst/>
            </a:prstGeom>
            <a:solidFill>
              <a:srgbClr val="528E4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t>Affordability</a:t>
              </a:r>
            </a:p>
          </p:txBody>
        </p:sp>
      </p:grpSp>
      <p:grpSp>
        <p:nvGrpSpPr>
          <p:cNvPr id="102" name="组合 88"/>
          <p:cNvGrpSpPr/>
          <p:nvPr/>
        </p:nvGrpSpPr>
        <p:grpSpPr>
          <a:xfrm>
            <a:off x="984453" y="3100764"/>
            <a:ext cx="5139728" cy="651397"/>
            <a:chOff x="0" y="0"/>
            <a:chExt cx="5139726" cy="651395"/>
          </a:xfrm>
        </p:grpSpPr>
        <p:sp>
          <p:nvSpPr>
            <p:cNvPr id="100" name="平行四边形 89"/>
            <p:cNvSpPr/>
            <p:nvPr/>
          </p:nvSpPr>
          <p:spPr>
            <a:xfrm>
              <a:off x="0" y="0"/>
              <a:ext cx="5139727"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089FDA"/>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01" name="文本框 90"/>
            <p:cNvSpPr txBox="1"/>
            <p:nvPr/>
          </p:nvSpPr>
          <p:spPr>
            <a:xfrm>
              <a:off x="917549" y="93095"/>
              <a:ext cx="3447896" cy="459741"/>
            </a:xfrm>
            <a:prstGeom prst="rect">
              <a:avLst/>
            </a:prstGeom>
            <a:solidFill>
              <a:srgbClr val="089FD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t>Empowerment</a:t>
              </a:r>
            </a:p>
          </p:txBody>
        </p:sp>
      </p:grpSp>
      <p:grpSp>
        <p:nvGrpSpPr>
          <p:cNvPr id="105" name="组合 91"/>
          <p:cNvGrpSpPr/>
          <p:nvPr/>
        </p:nvGrpSpPr>
        <p:grpSpPr>
          <a:xfrm>
            <a:off x="483220" y="3920325"/>
            <a:ext cx="5139730" cy="651397"/>
            <a:chOff x="0" y="0"/>
            <a:chExt cx="5139728" cy="651395"/>
          </a:xfrm>
        </p:grpSpPr>
        <p:sp>
          <p:nvSpPr>
            <p:cNvPr id="103" name="平行四边形 92"/>
            <p:cNvSpPr/>
            <p:nvPr/>
          </p:nvSpPr>
          <p:spPr>
            <a:xfrm>
              <a:off x="0" y="0"/>
              <a:ext cx="5139729"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D6AE82"/>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04" name="文本框 93"/>
            <p:cNvSpPr/>
            <p:nvPr/>
          </p:nvSpPr>
          <p:spPr>
            <a:xfrm>
              <a:off x="716090" y="72557"/>
              <a:ext cx="38852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D6AE8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b="1">
                  <a:solidFill>
                    <a:srgbClr val="FFFFFF"/>
                  </a:solidFill>
                  <a:latin typeface="Times New Roman Regular"/>
                  <a:ea typeface="Times New Roman Regular"/>
                  <a:cs typeface="Times New Roman Regular"/>
                  <a:sym typeface="Times New Roman Regular"/>
                </a:defRPr>
              </a:lvl1pPr>
            </a:lstStyle>
            <a:p>
              <a:r>
                <a:rPr dirty="0"/>
                <a:t>Intrinsic Value Connect</a:t>
              </a:r>
            </a:p>
          </p:txBody>
        </p:sp>
      </p:grpSp>
      <p:grpSp>
        <p:nvGrpSpPr>
          <p:cNvPr id="108" name="组合 91"/>
          <p:cNvGrpSpPr/>
          <p:nvPr/>
        </p:nvGrpSpPr>
        <p:grpSpPr>
          <a:xfrm>
            <a:off x="210170" y="4726775"/>
            <a:ext cx="5139730" cy="651397"/>
            <a:chOff x="0" y="0"/>
            <a:chExt cx="5139728" cy="651395"/>
          </a:xfrm>
        </p:grpSpPr>
        <p:sp>
          <p:nvSpPr>
            <p:cNvPr id="106" name="平行四边形 92"/>
            <p:cNvSpPr/>
            <p:nvPr/>
          </p:nvSpPr>
          <p:spPr>
            <a:xfrm>
              <a:off x="0" y="0"/>
              <a:ext cx="5139729" cy="6513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46" y="0"/>
                  </a:lnTo>
                  <a:lnTo>
                    <a:pt x="21600" y="0"/>
                  </a:lnTo>
                  <a:lnTo>
                    <a:pt x="18754" y="21600"/>
                  </a:lnTo>
                  <a:close/>
                </a:path>
              </a:pathLst>
            </a:custGeom>
            <a:solidFill>
              <a:srgbClr val="38377E"/>
            </a:soli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07" name="文本框 93"/>
            <p:cNvSpPr/>
            <p:nvPr/>
          </p:nvSpPr>
          <p:spPr>
            <a:xfrm>
              <a:off x="567630" y="127913"/>
              <a:ext cx="39749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38377E"/>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000" b="1">
                  <a:solidFill>
                    <a:srgbClr val="FFFFFF"/>
                  </a:solidFill>
                  <a:latin typeface="Times New Roman Regular"/>
                  <a:ea typeface="Times New Roman Regular"/>
                  <a:cs typeface="Times New Roman Regular"/>
                  <a:sym typeface="Times New Roman Regular"/>
                </a:defRPr>
              </a:lvl1pPr>
            </a:lstStyle>
            <a:p>
              <a:r>
                <a:rPr dirty="0"/>
                <a:t>25,000 Members  p.a.</a:t>
              </a:r>
            </a:p>
          </p:txBody>
        </p:sp>
      </p:grpSp>
      <p:pic>
        <p:nvPicPr>
          <p:cNvPr id="109" name="Picture 6" descr="Picture 6"/>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110" name="Picture 14" descr="Picture 14"/>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111"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sp>
        <p:nvSpPr>
          <p:cNvPr id="113" name="矩形 3"/>
          <p:cNvSpPr/>
          <p:nvPr/>
        </p:nvSpPr>
        <p:spPr>
          <a:xfrm>
            <a:off x="-1" y="239338"/>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14" name="The Hon’ble Supreme Court Justices Sanjay Kishan Kaul and MM Sundresh ) in its recent order in January, 2022 ICAI Examination system:…"/>
          <p:cNvSpPr txBox="1">
            <a:spLocks noGrp="1"/>
          </p:cNvSpPr>
          <p:nvPr>
            <p:ph type="subTitle" sz="half" idx="1"/>
          </p:nvPr>
        </p:nvSpPr>
        <p:spPr>
          <a:xfrm>
            <a:off x="7039459" y="993463"/>
            <a:ext cx="4921121" cy="4766004"/>
          </a:xfrm>
          <a:prstGeom prst="rect">
            <a:avLst/>
          </a:prstGeom>
        </p:spPr>
        <p:txBody>
          <a:bodyPr/>
          <a:lstStyle/>
          <a:p>
            <a:pPr algn="l" defTabSz="886968">
              <a:lnSpc>
                <a:spcPct val="100000"/>
              </a:lnSpc>
              <a:spcBef>
                <a:spcPts val="0"/>
              </a:spcBef>
              <a:defRPr sz="2522">
                <a:latin typeface="Times New Roman Regular"/>
                <a:ea typeface="Times New Roman Regular"/>
                <a:cs typeface="Times New Roman Regular"/>
                <a:sym typeface="Times New Roman Regular"/>
              </a:defRPr>
            </a:pPr>
            <a:r>
              <a:t>The Hon’ble Supreme Court Justices </a:t>
            </a:r>
            <a:r>
              <a:rPr b="1"/>
              <a:t>Sanjay Kishan</a:t>
            </a:r>
            <a:r>
              <a:t> </a:t>
            </a:r>
            <a:r>
              <a:rPr b="1"/>
              <a:t>Kaul</a:t>
            </a:r>
            <a:r>
              <a:t> and </a:t>
            </a:r>
            <a:r>
              <a:rPr b="1"/>
              <a:t>MM Sundresh</a:t>
            </a:r>
            <a:r>
              <a:t> ) in its recent order in January, 2022 ICAI Examination system:</a:t>
            </a:r>
            <a:br/>
            <a:endParaRPr/>
          </a:p>
          <a:p>
            <a:pPr algn="l" defTabSz="886968">
              <a:lnSpc>
                <a:spcPct val="100000"/>
              </a:lnSpc>
              <a:spcBef>
                <a:spcPts val="0"/>
              </a:spcBef>
              <a:defRPr sz="3104" b="1">
                <a:latin typeface="Times New Roman Regular"/>
                <a:ea typeface="Times New Roman Regular"/>
                <a:cs typeface="Times New Roman Regular"/>
                <a:sym typeface="Times New Roman Regular"/>
              </a:defRPr>
            </a:pPr>
            <a:r>
              <a:t>Look at how ICAI does it for Chartered Accountants. They control intake and also the quality…..”</a:t>
            </a:r>
          </a:p>
        </p:txBody>
      </p:sp>
      <p:pic>
        <p:nvPicPr>
          <p:cNvPr id="3" name="Picture 2" descr="A blue and orange logo&#10;&#10;Description automatically generated">
            <a:extLst>
              <a:ext uri="{FF2B5EF4-FFF2-40B4-BE49-F238E27FC236}">
                <a16:creationId xmlns:a16="http://schemas.microsoft.com/office/drawing/2014/main" id="{A86EE50F-0B40-55FE-215F-5709C9706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139" t="23560" r="32203" b="30830"/>
          <a:stretch/>
        </p:blipFill>
        <p:spPr>
          <a:xfrm>
            <a:off x="10963275" y="5892340"/>
            <a:ext cx="923925" cy="83912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ed Rectangle 65"/>
          <p:cNvSpPr/>
          <p:nvPr/>
        </p:nvSpPr>
        <p:spPr>
          <a:xfrm>
            <a:off x="9436734" y="3840479"/>
            <a:ext cx="2205991" cy="1783716"/>
          </a:xfrm>
          <a:prstGeom prst="roundRect">
            <a:avLst>
              <a:gd name="adj" fmla="val 16667"/>
            </a:avLst>
          </a:prstGeom>
          <a:solidFill>
            <a:srgbClr val="F7941D"/>
          </a:solidFill>
          <a:ln w="12700">
            <a:solidFill>
              <a:srgbClr val="42719B"/>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17" name="Rounded Rectangle 62"/>
          <p:cNvSpPr/>
          <p:nvPr/>
        </p:nvSpPr>
        <p:spPr>
          <a:xfrm>
            <a:off x="6934834" y="3827145"/>
            <a:ext cx="2205991" cy="1783716"/>
          </a:xfrm>
          <a:prstGeom prst="roundRect">
            <a:avLst>
              <a:gd name="adj" fmla="val 16667"/>
            </a:avLst>
          </a:prstGeom>
          <a:solidFill>
            <a:srgbClr val="528E45"/>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18" name="Rounded Rectangle 60"/>
          <p:cNvSpPr/>
          <p:nvPr/>
        </p:nvSpPr>
        <p:spPr>
          <a:xfrm>
            <a:off x="4556759" y="3806190"/>
            <a:ext cx="2205991" cy="1783716"/>
          </a:xfrm>
          <a:prstGeom prst="roundRect">
            <a:avLst>
              <a:gd name="adj" fmla="val 16667"/>
            </a:avLst>
          </a:prstGeom>
          <a:solidFill>
            <a:srgbClr val="089FDA"/>
          </a:solidFill>
          <a:ln w="12700">
            <a:solidFill>
              <a:srgbClr val="42719B"/>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19" name="Rounded Rectangle 58"/>
          <p:cNvSpPr/>
          <p:nvPr/>
        </p:nvSpPr>
        <p:spPr>
          <a:xfrm>
            <a:off x="2458720" y="3806825"/>
            <a:ext cx="1925955" cy="1783715"/>
          </a:xfrm>
          <a:prstGeom prst="roundRect">
            <a:avLst>
              <a:gd name="adj" fmla="val 16667"/>
            </a:avLst>
          </a:prstGeom>
          <a:solidFill>
            <a:srgbClr val="D6AE82"/>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0" name="Rounded Rectangle 57"/>
          <p:cNvSpPr/>
          <p:nvPr/>
        </p:nvSpPr>
        <p:spPr>
          <a:xfrm>
            <a:off x="187325" y="3797300"/>
            <a:ext cx="2205990" cy="1783715"/>
          </a:xfrm>
          <a:prstGeom prst="roundRect">
            <a:avLst>
              <a:gd name="adj" fmla="val 16667"/>
            </a:avLst>
          </a:prstGeom>
          <a:solidFill>
            <a:srgbClr val="39387E"/>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1" name="Rounded Rectangle 64"/>
          <p:cNvSpPr/>
          <p:nvPr/>
        </p:nvSpPr>
        <p:spPr>
          <a:xfrm>
            <a:off x="9436734" y="1753870"/>
            <a:ext cx="2205991" cy="1783716"/>
          </a:xfrm>
          <a:prstGeom prst="roundRect">
            <a:avLst>
              <a:gd name="adj" fmla="val 16667"/>
            </a:avLst>
          </a:prstGeom>
          <a:solidFill>
            <a:srgbClr val="39387E"/>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2" name="Rounded Rectangle 63"/>
          <p:cNvSpPr/>
          <p:nvPr/>
        </p:nvSpPr>
        <p:spPr>
          <a:xfrm>
            <a:off x="6934834" y="1791335"/>
            <a:ext cx="2205991" cy="1783715"/>
          </a:xfrm>
          <a:prstGeom prst="roundRect">
            <a:avLst>
              <a:gd name="adj" fmla="val 16667"/>
            </a:avLst>
          </a:prstGeom>
          <a:solidFill>
            <a:srgbClr val="D6AE82"/>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3" name="Rounded Rectangle 61"/>
          <p:cNvSpPr/>
          <p:nvPr/>
        </p:nvSpPr>
        <p:spPr>
          <a:xfrm>
            <a:off x="4680584" y="1818639"/>
            <a:ext cx="2000251" cy="1783716"/>
          </a:xfrm>
          <a:prstGeom prst="roundRect">
            <a:avLst>
              <a:gd name="adj" fmla="val 16667"/>
            </a:avLst>
          </a:prstGeom>
          <a:solidFill>
            <a:srgbClr val="089FDA"/>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4" name="Rounded Rectangle 59"/>
          <p:cNvSpPr/>
          <p:nvPr/>
        </p:nvSpPr>
        <p:spPr>
          <a:xfrm>
            <a:off x="2478404" y="1863725"/>
            <a:ext cx="2000251" cy="1783715"/>
          </a:xfrm>
          <a:prstGeom prst="roundRect">
            <a:avLst>
              <a:gd name="adj" fmla="val 16667"/>
            </a:avLst>
          </a:prstGeom>
          <a:solidFill>
            <a:srgbClr val="528E45"/>
          </a:solidFill>
          <a:ln w="12700">
            <a:solidFill>
              <a:srgbClr val="FFFFFF"/>
            </a:solidFill>
            <a:miter/>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5" name="Rounded Rectangle 55"/>
          <p:cNvSpPr/>
          <p:nvPr/>
        </p:nvSpPr>
        <p:spPr>
          <a:xfrm>
            <a:off x="172720" y="1877695"/>
            <a:ext cx="2205990" cy="1783716"/>
          </a:xfrm>
          <a:prstGeom prst="roundRect">
            <a:avLst>
              <a:gd name="adj" fmla="val 16667"/>
            </a:avLst>
          </a:prstGeom>
          <a:solidFill>
            <a:srgbClr val="F7941D"/>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sp>
        <p:nvSpPr>
          <p:cNvPr id="126" name="矩形 3"/>
          <p:cNvSpPr/>
          <p:nvPr/>
        </p:nvSpPr>
        <p:spPr>
          <a:xfrm>
            <a:off x="-1" y="223273"/>
            <a:ext cx="182565" cy="498476"/>
          </a:xfrm>
          <a:prstGeom prst="rect">
            <a:avLst/>
          </a:prstGeom>
          <a:solidFill>
            <a:srgbClr val="089FDA"/>
          </a:solidFill>
          <a:ln w="12700">
            <a:miter lim="400000"/>
          </a:ln>
        </p:spPr>
        <p:txBody>
          <a:bodyPr lIns="45719" rIns="45719" anchor="ctr"/>
          <a:lstStyle/>
          <a:p>
            <a:pPr algn="ctr">
              <a:defRPr>
                <a:solidFill>
                  <a:srgbClr val="089FDA"/>
                </a:solidFill>
                <a:latin typeface="Times New Roman Regular"/>
                <a:ea typeface="Times New Roman Regular"/>
                <a:cs typeface="Times New Roman Regular"/>
                <a:sym typeface="Times New Roman Regular"/>
              </a:defRPr>
            </a:pPr>
            <a:endParaRPr/>
          </a:p>
        </p:txBody>
      </p:sp>
      <p:sp>
        <p:nvSpPr>
          <p:cNvPr id="127" name="Text Box 29"/>
          <p:cNvSpPr txBox="1"/>
          <p:nvPr/>
        </p:nvSpPr>
        <p:spPr>
          <a:xfrm>
            <a:off x="322188" y="167826"/>
            <a:ext cx="881266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rPr dirty="0"/>
              <a:t>1978      1988      </a:t>
            </a:r>
            <a:r>
              <a:rPr lang="en-IN" dirty="0"/>
              <a:t>    </a:t>
            </a:r>
            <a:r>
              <a:rPr dirty="0"/>
              <a:t>1998     </a:t>
            </a:r>
            <a:r>
              <a:rPr lang="en-IN" dirty="0"/>
              <a:t>  </a:t>
            </a:r>
            <a:r>
              <a:rPr dirty="0"/>
              <a:t>2008      2017      </a:t>
            </a:r>
            <a:r>
              <a:rPr lang="en-IN" dirty="0"/>
              <a:t>  </a:t>
            </a:r>
            <a:r>
              <a:rPr dirty="0"/>
              <a:t>2023</a:t>
            </a:r>
          </a:p>
        </p:txBody>
      </p:sp>
      <p:sp>
        <p:nvSpPr>
          <p:cNvPr id="128" name="Straight Arrow Connector 35"/>
          <p:cNvSpPr/>
          <p:nvPr/>
        </p:nvSpPr>
        <p:spPr>
          <a:xfrm>
            <a:off x="1295480" y="481679"/>
            <a:ext cx="365761" cy="1"/>
          </a:xfrm>
          <a:prstGeom prst="line">
            <a:avLst/>
          </a:prstGeom>
          <a:ln w="38100">
            <a:solidFill>
              <a:schemeClr val="accent2"/>
            </a:solidFill>
            <a:miter/>
            <a:tailEnd type="triangle"/>
          </a:ln>
        </p:spPr>
        <p:txBody>
          <a:bodyPr lIns="45719" rIns="45719"/>
          <a:lstStyle/>
          <a:p>
            <a:endParaRPr/>
          </a:p>
        </p:txBody>
      </p:sp>
      <p:sp>
        <p:nvSpPr>
          <p:cNvPr id="129" name="Straight Arrow Connector 38"/>
          <p:cNvSpPr/>
          <p:nvPr/>
        </p:nvSpPr>
        <p:spPr>
          <a:xfrm>
            <a:off x="4469653" y="481679"/>
            <a:ext cx="508115" cy="1"/>
          </a:xfrm>
          <a:prstGeom prst="line">
            <a:avLst/>
          </a:prstGeom>
          <a:ln w="38100">
            <a:solidFill>
              <a:schemeClr val="accent2"/>
            </a:solidFill>
            <a:miter/>
            <a:tailEnd type="triangle"/>
          </a:ln>
        </p:spPr>
        <p:txBody>
          <a:bodyPr lIns="45719" rIns="45719"/>
          <a:lstStyle/>
          <a:p>
            <a:endParaRPr/>
          </a:p>
        </p:txBody>
      </p:sp>
      <p:sp>
        <p:nvSpPr>
          <p:cNvPr id="130" name="Straight Arrow Connector 41"/>
          <p:cNvSpPr/>
          <p:nvPr/>
        </p:nvSpPr>
        <p:spPr>
          <a:xfrm>
            <a:off x="2984779" y="474609"/>
            <a:ext cx="508114" cy="1"/>
          </a:xfrm>
          <a:prstGeom prst="line">
            <a:avLst/>
          </a:prstGeom>
          <a:ln w="38100">
            <a:solidFill>
              <a:schemeClr val="accent2"/>
            </a:solidFill>
            <a:miter/>
            <a:tailEnd type="triangle"/>
          </a:ln>
        </p:spPr>
        <p:txBody>
          <a:bodyPr lIns="45719" rIns="45719"/>
          <a:lstStyle/>
          <a:p>
            <a:endParaRPr/>
          </a:p>
        </p:txBody>
      </p:sp>
      <p:sp>
        <p:nvSpPr>
          <p:cNvPr id="131" name="Straight Arrow Connector 42"/>
          <p:cNvSpPr/>
          <p:nvPr/>
        </p:nvSpPr>
        <p:spPr>
          <a:xfrm>
            <a:off x="6043135" y="481679"/>
            <a:ext cx="365761" cy="1"/>
          </a:xfrm>
          <a:prstGeom prst="line">
            <a:avLst/>
          </a:prstGeom>
          <a:ln w="38100">
            <a:solidFill>
              <a:schemeClr val="accent2"/>
            </a:solidFill>
            <a:miter/>
            <a:tailEnd type="triangle"/>
          </a:ln>
        </p:spPr>
        <p:txBody>
          <a:bodyPr lIns="45719" rIns="45719"/>
          <a:lstStyle/>
          <a:p>
            <a:endParaRPr/>
          </a:p>
        </p:txBody>
      </p:sp>
      <p:sp>
        <p:nvSpPr>
          <p:cNvPr id="132" name="Straight Arrow Connector 43"/>
          <p:cNvSpPr/>
          <p:nvPr/>
        </p:nvSpPr>
        <p:spPr>
          <a:xfrm>
            <a:off x="7480461" y="481679"/>
            <a:ext cx="655358" cy="1"/>
          </a:xfrm>
          <a:prstGeom prst="line">
            <a:avLst/>
          </a:prstGeom>
          <a:ln w="38100">
            <a:solidFill>
              <a:schemeClr val="accent2"/>
            </a:solidFill>
            <a:miter/>
            <a:tailEnd type="triangle"/>
          </a:ln>
        </p:spPr>
        <p:txBody>
          <a:bodyPr lIns="45719" rIns="45719"/>
          <a:lstStyle/>
          <a:p>
            <a:endParaRPr/>
          </a:p>
        </p:txBody>
      </p:sp>
      <p:sp>
        <p:nvSpPr>
          <p:cNvPr id="133" name="Text Box 44"/>
          <p:cNvSpPr txBox="1"/>
          <p:nvPr/>
        </p:nvSpPr>
        <p:spPr>
          <a:xfrm>
            <a:off x="322188" y="724400"/>
            <a:ext cx="9463974"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latin typeface="Times New Roman Regular"/>
                <a:ea typeface="Times New Roman Regular"/>
                <a:cs typeface="Times New Roman Regular"/>
                <a:sym typeface="Times New Roman Regular"/>
              </a:defRPr>
            </a:lvl1pPr>
          </a:lstStyle>
          <a:p>
            <a:r>
              <a:t>New Scheme of Education and Training of ICAI</a:t>
            </a:r>
          </a:p>
        </p:txBody>
      </p:sp>
      <p:sp>
        <p:nvSpPr>
          <p:cNvPr id="134" name="Text Box 45"/>
          <p:cNvSpPr txBox="1"/>
          <p:nvPr/>
        </p:nvSpPr>
        <p:spPr>
          <a:xfrm>
            <a:off x="322187" y="1887382"/>
            <a:ext cx="1925322"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FFFFFF"/>
                </a:solidFill>
                <a:latin typeface="Times New Roman Regular"/>
                <a:ea typeface="Times New Roman Regular"/>
                <a:cs typeface="Times New Roman Regular"/>
                <a:sym typeface="Times New Roman Regular"/>
              </a:defRPr>
            </a:lvl1pPr>
          </a:lstStyle>
          <a:p>
            <a:r>
              <a:t>New Scheme of Education and Training of ICAI-Redefined Contemporary Curriculum</a:t>
            </a:r>
          </a:p>
        </p:txBody>
      </p:sp>
      <p:sp>
        <p:nvSpPr>
          <p:cNvPr id="135" name="Text Box 46"/>
          <p:cNvSpPr txBox="1"/>
          <p:nvPr/>
        </p:nvSpPr>
        <p:spPr>
          <a:xfrm>
            <a:off x="2540877" y="2196850"/>
            <a:ext cx="1871981"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2 Years Uninterrupted Practical Training</a:t>
            </a:r>
          </a:p>
        </p:txBody>
      </p:sp>
      <p:sp>
        <p:nvSpPr>
          <p:cNvPr id="136" name="Text Box 47"/>
          <p:cNvSpPr txBox="1"/>
          <p:nvPr/>
        </p:nvSpPr>
        <p:spPr>
          <a:xfrm>
            <a:off x="4653279" y="2221526"/>
            <a:ext cx="2063751"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Experiential Learning  Self-paced Online Modules</a:t>
            </a:r>
          </a:p>
        </p:txBody>
      </p:sp>
      <p:sp>
        <p:nvSpPr>
          <p:cNvPr id="137" name="Text Box 48"/>
          <p:cNvSpPr txBox="1"/>
          <p:nvPr/>
        </p:nvSpPr>
        <p:spPr>
          <a:xfrm>
            <a:off x="7142783" y="2046669"/>
            <a:ext cx="1689736"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Multi-disciplinary Subjects Specialisation</a:t>
            </a:r>
          </a:p>
        </p:txBody>
      </p:sp>
      <p:sp>
        <p:nvSpPr>
          <p:cNvPr id="138" name="Text Box 49"/>
          <p:cNvSpPr txBox="1"/>
          <p:nvPr/>
        </p:nvSpPr>
        <p:spPr>
          <a:xfrm>
            <a:off x="9553352" y="2057050"/>
            <a:ext cx="1871981"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Ethics &amp; Technology  all Core Subjects at Final Level</a:t>
            </a:r>
          </a:p>
        </p:txBody>
      </p:sp>
      <p:sp>
        <p:nvSpPr>
          <p:cNvPr id="139" name="Text Box 50"/>
          <p:cNvSpPr txBox="1"/>
          <p:nvPr/>
        </p:nvSpPr>
        <p:spPr>
          <a:xfrm>
            <a:off x="349174" y="4365990"/>
            <a:ext cx="1871347"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Focus on Strategic Decision Making</a:t>
            </a:r>
          </a:p>
        </p:txBody>
      </p:sp>
      <p:sp>
        <p:nvSpPr>
          <p:cNvPr id="140" name="Text Box 51"/>
          <p:cNvSpPr txBox="1"/>
          <p:nvPr/>
        </p:nvSpPr>
        <p:spPr>
          <a:xfrm>
            <a:off x="2555165" y="4098607"/>
            <a:ext cx="1689736"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Emphasis on Emerging Technologies Training</a:t>
            </a:r>
          </a:p>
        </p:txBody>
      </p:sp>
      <p:sp>
        <p:nvSpPr>
          <p:cNvPr id="141" name="Text Box 52"/>
          <p:cNvSpPr txBox="1"/>
          <p:nvPr/>
        </p:nvSpPr>
        <p:spPr>
          <a:xfrm>
            <a:off x="4614545" y="4141766"/>
            <a:ext cx="2064386"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30% Case Scenario based MCQs -Inter and Final Level</a:t>
            </a:r>
          </a:p>
        </p:txBody>
      </p:sp>
      <p:sp>
        <p:nvSpPr>
          <p:cNvPr id="142" name="Text Box 53"/>
          <p:cNvSpPr txBox="1"/>
          <p:nvPr/>
        </p:nvSpPr>
        <p:spPr>
          <a:xfrm>
            <a:off x="7112951" y="3984292"/>
            <a:ext cx="1872615"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Recognition as Business Accounting Associate (BAA) – An Exit Route</a:t>
            </a:r>
          </a:p>
        </p:txBody>
      </p:sp>
      <p:sp>
        <p:nvSpPr>
          <p:cNvPr id="143" name="Text Box 54"/>
          <p:cNvSpPr txBox="1"/>
          <p:nvPr/>
        </p:nvSpPr>
        <p:spPr>
          <a:xfrm>
            <a:off x="9683634" y="4088991"/>
            <a:ext cx="1694181"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700"/>
              </a:spcBef>
              <a:defRPr>
                <a:solidFill>
                  <a:srgbClr val="FFFFFF"/>
                </a:solidFill>
                <a:latin typeface="Times New Roman Regular"/>
                <a:ea typeface="Times New Roman Regular"/>
                <a:cs typeface="Times New Roman Regular"/>
                <a:sym typeface="Times New Roman Regular"/>
              </a:defRPr>
            </a:lvl1pPr>
          </a:lstStyle>
          <a:p>
            <a:r>
              <a:t>Country Specific International Curriculum &amp; Training</a:t>
            </a:r>
          </a:p>
        </p:txBody>
      </p:sp>
      <p:pic>
        <p:nvPicPr>
          <p:cNvPr id="144" name="Picture 68" descr="Picture 68"/>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145" name="Picture 69" descr="Picture 69"/>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146"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3"/>
          <p:cNvSpPr/>
          <p:nvPr/>
        </p:nvSpPr>
        <p:spPr>
          <a:xfrm>
            <a:off x="-1" y="211539"/>
            <a:ext cx="182565" cy="498476"/>
          </a:xfrm>
          <a:prstGeom prst="rect">
            <a:avLst/>
          </a:prstGeom>
          <a:solidFill>
            <a:srgbClr val="089FDA"/>
          </a:solidFill>
          <a:ln w="12700">
            <a:miter lim="400000"/>
          </a:ln>
        </p:spPr>
        <p:txBody>
          <a:bodyPr lIns="45719" rIns="45719" anchor="ctr"/>
          <a:lstStyle/>
          <a:p>
            <a:pPr algn="ctr">
              <a:defRPr sz="3200">
                <a:solidFill>
                  <a:srgbClr val="FFFFFF"/>
                </a:solidFill>
              </a:defRPr>
            </a:pPr>
            <a:endParaRPr/>
          </a:p>
        </p:txBody>
      </p:sp>
      <p:sp>
        <p:nvSpPr>
          <p:cNvPr id="150" name="文本框 4"/>
          <p:cNvSpPr txBox="1"/>
          <p:nvPr/>
        </p:nvSpPr>
        <p:spPr>
          <a:xfrm>
            <a:off x="299799" y="168387"/>
            <a:ext cx="9740535" cy="544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39387E"/>
                </a:solidFill>
                <a:latin typeface="Times New Roman"/>
                <a:ea typeface="Times New Roman"/>
                <a:cs typeface="Times New Roman"/>
                <a:sym typeface="Times New Roman"/>
              </a:defRPr>
            </a:lvl1pPr>
          </a:lstStyle>
          <a:p>
            <a:r>
              <a:t>Standard Setting by ICAI</a:t>
            </a:r>
          </a:p>
        </p:txBody>
      </p:sp>
      <p:sp>
        <p:nvSpPr>
          <p:cNvPr id="151" name="Title 1"/>
          <p:cNvSpPr txBox="1">
            <a:spLocks noGrp="1"/>
          </p:cNvSpPr>
          <p:nvPr>
            <p:ph type="title"/>
          </p:nvPr>
        </p:nvSpPr>
        <p:spPr>
          <a:xfrm>
            <a:off x="502234" y="5025850"/>
            <a:ext cx="10515597" cy="805166"/>
          </a:xfrm>
          <a:prstGeom prst="rect">
            <a:avLst/>
          </a:prstGeom>
        </p:spPr>
        <p:txBody>
          <a:bodyPr/>
          <a:lstStyle>
            <a:lvl1pPr>
              <a:defRPr sz="2000" b="1">
                <a:solidFill>
                  <a:srgbClr val="38377E"/>
                </a:solidFill>
                <a:latin typeface="Times New Roman"/>
                <a:ea typeface="Times New Roman"/>
                <a:cs typeface="Times New Roman"/>
                <a:sym typeface="Times New Roman"/>
              </a:defRPr>
            </a:lvl1pPr>
          </a:lstStyle>
          <a:p>
            <a:r>
              <a:t>NACAS (2001-Sec 210A of CA 1956)/ NFRA (Sec 132 of CA 2013- 2019)</a:t>
            </a:r>
          </a:p>
        </p:txBody>
      </p:sp>
      <p:pic>
        <p:nvPicPr>
          <p:cNvPr id="152" name="Picture 9" descr="Picture 9"/>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153"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154" name="Picture 11" descr="Picture 11"/>
          <p:cNvPicPr>
            <a:picLocks noChangeAspect="1"/>
          </p:cNvPicPr>
          <p:nvPr/>
        </p:nvPicPr>
        <p:blipFill>
          <a:blip r:embed="rId4"/>
          <a:srcRect l="10994" t="8735" r="7491" b="20981"/>
          <a:stretch>
            <a:fillRect/>
          </a:stretch>
        </p:blipFill>
        <p:spPr>
          <a:xfrm>
            <a:off x="11017830" y="-93607"/>
            <a:ext cx="1249577" cy="1077421"/>
          </a:xfrm>
          <a:prstGeom prst="rect">
            <a:avLst/>
          </a:prstGeom>
          <a:ln w="12700">
            <a:miter lim="400000"/>
          </a:ln>
        </p:spPr>
      </p:pic>
      <p:grpSp>
        <p:nvGrpSpPr>
          <p:cNvPr id="171" name="Diagram 4"/>
          <p:cNvGrpSpPr/>
          <p:nvPr/>
        </p:nvGrpSpPr>
        <p:grpSpPr>
          <a:xfrm>
            <a:off x="1433878" y="740097"/>
            <a:ext cx="9554241" cy="4556667"/>
            <a:chOff x="0" y="0"/>
            <a:chExt cx="9554240" cy="4556665"/>
          </a:xfrm>
        </p:grpSpPr>
        <p:sp>
          <p:nvSpPr>
            <p:cNvPr id="156" name="Shape"/>
            <p:cNvSpPr/>
            <p:nvPr/>
          </p:nvSpPr>
          <p:spPr>
            <a:xfrm>
              <a:off x="0" y="0"/>
              <a:ext cx="959938" cy="4556666"/>
            </a:xfrm>
            <a:custGeom>
              <a:avLst/>
              <a:gdLst/>
              <a:ahLst/>
              <a:cxnLst>
                <a:cxn ang="0">
                  <a:pos x="wd2" y="hd2"/>
                </a:cxn>
                <a:cxn ang="5400000">
                  <a:pos x="wd2" y="hd2"/>
                </a:cxn>
                <a:cxn ang="10800000">
                  <a:pos x="wd2" y="hd2"/>
                </a:cxn>
                <a:cxn ang="16200000">
                  <a:pos x="wd2" y="hd2"/>
                </a:cxn>
              </a:cxnLst>
              <a:rect l="0" t="0" r="r" b="b"/>
              <a:pathLst>
                <a:path w="16269" h="21600" extrusionOk="0">
                  <a:moveTo>
                    <a:pt x="275" y="0"/>
                  </a:moveTo>
                  <a:cubicBezTo>
                    <a:pt x="21600" y="5965"/>
                    <a:pt x="21600" y="15635"/>
                    <a:pt x="275" y="21600"/>
                  </a:cubicBezTo>
                  <a:lnTo>
                    <a:pt x="0" y="21523"/>
                  </a:lnTo>
                  <a:cubicBezTo>
                    <a:pt x="21173" y="15601"/>
                    <a:pt x="21173" y="5999"/>
                    <a:pt x="0" y="77"/>
                  </a:cubicBezTo>
                  <a:close/>
                </a:path>
              </a:pathLst>
            </a:custGeom>
            <a:no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159" name="Group"/>
            <p:cNvGrpSpPr/>
            <p:nvPr/>
          </p:nvGrpSpPr>
          <p:grpSpPr>
            <a:xfrm>
              <a:off x="399864" y="187936"/>
              <a:ext cx="9154377" cy="598464"/>
              <a:chOff x="0" y="0"/>
              <a:chExt cx="9154376" cy="598463"/>
            </a:xfrm>
          </p:grpSpPr>
          <p:sp>
            <p:nvSpPr>
              <p:cNvPr id="157" name="Rectangle"/>
              <p:cNvSpPr/>
              <p:nvPr/>
            </p:nvSpPr>
            <p:spPr>
              <a:xfrm>
                <a:off x="0" y="0"/>
                <a:ext cx="9154376" cy="598464"/>
              </a:xfrm>
              <a:prstGeom prst="rect">
                <a:avLst/>
              </a:prstGeom>
              <a:solidFill>
                <a:srgbClr val="F7941D"/>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158" name="~Accounting Standards (28)        ~IND-AS (41)          ~AASB (46)"/>
              <p:cNvSpPr txBox="1"/>
              <p:nvPr/>
            </p:nvSpPr>
            <p:spPr>
              <a:xfrm>
                <a:off x="415701" y="70911"/>
                <a:ext cx="8738676" cy="456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no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t>~Accounting Standards (28)        ~IND-AS (41)          ~AASB (46)</a:t>
                </a:r>
              </a:p>
            </p:txBody>
          </p:sp>
        </p:grpSp>
        <p:sp>
          <p:nvSpPr>
            <p:cNvPr id="160" name="Circle"/>
            <p:cNvSpPr/>
            <p:nvPr/>
          </p:nvSpPr>
          <p:spPr>
            <a:xfrm>
              <a:off x="4806" y="109471"/>
              <a:ext cx="748082" cy="748082"/>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sp>
          <p:nvSpPr>
            <p:cNvPr id="161" name="Group"/>
            <p:cNvSpPr/>
            <p:nvPr/>
          </p:nvSpPr>
          <p:spPr>
            <a:xfrm>
              <a:off x="807688" y="1081689"/>
              <a:ext cx="8725536" cy="598464"/>
            </a:xfrm>
            <a:prstGeom prst="rect">
              <a:avLst/>
            </a:prstGeom>
            <a:solidFill>
              <a:srgbClr val="528E45"/>
            </a:solidFill>
            <a:ln w="12700" cap="flat">
              <a:solidFill>
                <a:srgbClr val="FFFFFF"/>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77900">
                <a:lnSpc>
                  <a:spcPct val="90000"/>
                </a:lnSpc>
                <a:spcBef>
                  <a:spcPts val="700"/>
                </a:spcBef>
                <a:defRPr sz="2200">
                  <a:solidFill>
                    <a:srgbClr val="FFFFFF"/>
                  </a:solidFill>
                </a:defRPr>
              </a:lvl1pPr>
            </a:lstStyle>
            <a:p>
              <a:r>
                <a:t>EE ~Ethical Standards  ~ Valuation Standards (10)</a:t>
              </a:r>
            </a:p>
          </p:txBody>
        </p:sp>
        <p:sp>
          <p:nvSpPr>
            <p:cNvPr id="162" name="Circle"/>
            <p:cNvSpPr/>
            <p:nvPr/>
          </p:nvSpPr>
          <p:spPr>
            <a:xfrm>
              <a:off x="433648" y="1006881"/>
              <a:ext cx="748082" cy="748082"/>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165" name="Group"/>
            <p:cNvGrpSpPr/>
            <p:nvPr/>
          </p:nvGrpSpPr>
          <p:grpSpPr>
            <a:xfrm>
              <a:off x="756775" y="2231148"/>
              <a:ext cx="8762911" cy="598033"/>
              <a:chOff x="-119819" y="0"/>
              <a:chExt cx="8762910" cy="598032"/>
            </a:xfrm>
          </p:grpSpPr>
          <p:sp>
            <p:nvSpPr>
              <p:cNvPr id="163" name="Rectangle"/>
              <p:cNvSpPr/>
              <p:nvPr/>
            </p:nvSpPr>
            <p:spPr>
              <a:xfrm>
                <a:off x="-119820" y="0"/>
                <a:ext cx="8707542" cy="598033"/>
              </a:xfrm>
              <a:prstGeom prst="rect">
                <a:avLst/>
              </a:prstGeom>
              <a:solidFill>
                <a:srgbClr val="089FDA"/>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164" name="~Social Audit Standards (16).    ~Internal Auditing Standards (22)"/>
              <p:cNvSpPr txBox="1"/>
              <p:nvPr/>
            </p:nvSpPr>
            <p:spPr>
              <a:xfrm>
                <a:off x="544652" y="95365"/>
                <a:ext cx="8098439" cy="429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no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t>~Social Audit Standards (16).    ~Internal Auditing Standards (22)</a:t>
                </a:r>
              </a:p>
            </p:txBody>
          </p:sp>
        </p:grpSp>
        <p:sp>
          <p:nvSpPr>
            <p:cNvPr id="166" name="Oval"/>
            <p:cNvSpPr/>
            <p:nvPr/>
          </p:nvSpPr>
          <p:spPr>
            <a:xfrm>
              <a:off x="474436" y="1905189"/>
              <a:ext cx="912357" cy="1249951"/>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nvGrpSpPr>
            <p:cNvPr id="169" name="Group"/>
            <p:cNvGrpSpPr/>
            <p:nvPr/>
          </p:nvGrpSpPr>
          <p:grpSpPr>
            <a:xfrm>
              <a:off x="378846" y="3773917"/>
              <a:ext cx="9154377" cy="598465"/>
              <a:chOff x="0" y="0"/>
              <a:chExt cx="9154376" cy="598463"/>
            </a:xfrm>
          </p:grpSpPr>
          <p:sp>
            <p:nvSpPr>
              <p:cNvPr id="167" name="Rectangle"/>
              <p:cNvSpPr/>
              <p:nvPr/>
            </p:nvSpPr>
            <p:spPr>
              <a:xfrm>
                <a:off x="0" y="0"/>
                <a:ext cx="9154376" cy="598464"/>
              </a:xfrm>
              <a:prstGeom prst="rect">
                <a:avLst/>
              </a:prstGeom>
              <a:solidFill>
                <a:srgbClr val="39387E"/>
              </a:solidFill>
              <a:ln w="12700" cap="flat">
                <a:solidFill>
                  <a:srgbClr val="FFFFFF"/>
                </a:solidFill>
                <a:prstDash val="solid"/>
                <a:miter lim="800000"/>
              </a:ln>
              <a:effectLst/>
            </p:spPr>
            <p:txBody>
              <a:bodyPr wrap="square" lIns="45719" tIns="45719" rIns="45719" bIns="45719" numCol="1" anchor="ctr">
                <a:noAutofit/>
              </a:bodyPr>
              <a:lstStyle/>
              <a:p>
                <a:pPr defTabSz="977900">
                  <a:lnSpc>
                    <a:spcPct val="90000"/>
                  </a:lnSpc>
                  <a:spcBef>
                    <a:spcPts val="700"/>
                  </a:spcBef>
                  <a:defRPr sz="2200">
                    <a:solidFill>
                      <a:srgbClr val="FFFFFF"/>
                    </a:solidFill>
                  </a:defRPr>
                </a:pPr>
                <a:endParaRPr/>
              </a:p>
            </p:txBody>
          </p:sp>
          <p:sp>
            <p:nvSpPr>
              <p:cNvPr id="168" name="Forensic Accounting &amp; Investigating Standards (23)"/>
              <p:cNvSpPr txBox="1"/>
              <p:nvPr/>
            </p:nvSpPr>
            <p:spPr>
              <a:xfrm>
                <a:off x="415701" y="70911"/>
                <a:ext cx="8738676" cy="456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880" tIns="55880" rIns="55880" bIns="55880" numCol="1" anchor="ctr">
                <a:noAutofit/>
              </a:bodyPr>
              <a:lstStyle>
                <a:lvl1pPr defTabSz="977900">
                  <a:lnSpc>
                    <a:spcPct val="90000"/>
                  </a:lnSpc>
                  <a:spcBef>
                    <a:spcPts val="900"/>
                  </a:spcBef>
                  <a:defRPr sz="2200">
                    <a:solidFill>
                      <a:srgbClr val="FFFFFF"/>
                    </a:solidFill>
                    <a:latin typeface="Times New Roman"/>
                    <a:ea typeface="Times New Roman"/>
                    <a:cs typeface="Times New Roman"/>
                    <a:sym typeface="Times New Roman"/>
                  </a:defRPr>
                </a:lvl1pPr>
              </a:lstStyle>
              <a:p>
                <a:r>
                  <a:t>Forensic Accounting &amp; Investigating Standards (23)</a:t>
                </a:r>
              </a:p>
            </p:txBody>
          </p:sp>
        </p:grpSp>
        <p:sp>
          <p:nvSpPr>
            <p:cNvPr id="170" name="Circle"/>
            <p:cNvSpPr/>
            <p:nvPr/>
          </p:nvSpPr>
          <p:spPr>
            <a:xfrm>
              <a:off x="4806" y="3699109"/>
              <a:ext cx="748082" cy="748082"/>
            </a:xfrm>
            <a:prstGeom prst="ellipse">
              <a:avLst/>
            </a:prstGeom>
            <a:solidFill>
              <a:srgbClr val="FFFFFF"/>
            </a:solidFill>
            <a:ln w="12700" cap="flat">
              <a:solidFill>
                <a:srgbClr val="38377E"/>
              </a:solidFill>
              <a:prstDash val="solid"/>
              <a:miter lim="800000"/>
            </a:ln>
            <a:effectLst/>
          </p:spPr>
          <p:txBody>
            <a:bodyPr wrap="square" lIns="45719" tIns="45719" rIns="45719" bIns="45719" numCol="1" anchor="t">
              <a:noAutofit/>
            </a:bodyPr>
            <a:lstStyle/>
            <a:p>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Box 3"/>
          <p:cNvSpPr txBox="1"/>
          <p:nvPr/>
        </p:nvSpPr>
        <p:spPr>
          <a:xfrm>
            <a:off x="228599" y="63781"/>
            <a:ext cx="4642605"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Regulatory Role of ICAI</a:t>
            </a:r>
          </a:p>
        </p:txBody>
      </p:sp>
      <p:sp>
        <p:nvSpPr>
          <p:cNvPr id="176" name="矩形 3"/>
          <p:cNvSpPr/>
          <p:nvPr/>
        </p:nvSpPr>
        <p:spPr>
          <a:xfrm>
            <a:off x="-1" y="106327"/>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pic>
        <p:nvPicPr>
          <p:cNvPr id="177" name="Picture 68" descr="Picture 68"/>
          <p:cNvPicPr>
            <a:picLocks noChangeAspect="1"/>
          </p:cNvPicPr>
          <p:nvPr/>
        </p:nvPicPr>
        <p:blipFill>
          <a:blip r:embed="rId2"/>
          <a:srcRect l="10994" t="8735" r="7491" b="20981"/>
          <a:stretch>
            <a:fillRect/>
          </a:stretch>
        </p:blipFill>
        <p:spPr>
          <a:xfrm>
            <a:off x="11017830" y="-93607"/>
            <a:ext cx="1249577" cy="1077421"/>
          </a:xfrm>
          <a:prstGeom prst="rect">
            <a:avLst/>
          </a:prstGeom>
          <a:ln w="12700">
            <a:miter lim="400000"/>
          </a:ln>
        </p:spPr>
      </p:pic>
      <p:pic>
        <p:nvPicPr>
          <p:cNvPr id="178" name="Picture 69" descr="Picture 69"/>
          <p:cNvPicPr>
            <a:picLocks noChangeAspect="1"/>
          </p:cNvPicPr>
          <p:nvPr/>
        </p:nvPicPr>
        <p:blipFill>
          <a:blip r:embed="rId3"/>
          <a:srcRect l="20898" t="23998" r="16786" b="28825"/>
          <a:stretch>
            <a:fillRect/>
          </a:stretch>
        </p:blipFill>
        <p:spPr>
          <a:xfrm>
            <a:off x="276468" y="5831509"/>
            <a:ext cx="1052579" cy="796877"/>
          </a:xfrm>
          <a:prstGeom prst="rect">
            <a:avLst/>
          </a:prstGeom>
          <a:ln w="12700">
            <a:miter lim="400000"/>
          </a:ln>
        </p:spPr>
      </p:pic>
      <p:sp>
        <p:nvSpPr>
          <p:cNvPr id="179"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grpSp>
        <p:nvGrpSpPr>
          <p:cNvPr id="195" name="Content Placeholder 9"/>
          <p:cNvGrpSpPr/>
          <p:nvPr/>
        </p:nvGrpSpPr>
        <p:grpSpPr>
          <a:xfrm>
            <a:off x="1249576" y="1030668"/>
            <a:ext cx="9768204" cy="3627332"/>
            <a:chOff x="0" y="0"/>
            <a:chExt cx="9768204" cy="3627330"/>
          </a:xfrm>
        </p:grpSpPr>
        <p:sp>
          <p:nvSpPr>
            <p:cNvPr id="181" name="Circle"/>
            <p:cNvSpPr/>
            <p:nvPr/>
          </p:nvSpPr>
          <p:spPr>
            <a:xfrm>
              <a:off x="52794" y="46248"/>
              <a:ext cx="1098001" cy="1098001"/>
            </a:xfrm>
            <a:prstGeom prst="ellipse">
              <a:avLst/>
            </a:prstGeom>
            <a:solidFill>
              <a:srgbClr val="F8A43E"/>
            </a:solidFill>
            <a:ln w="12700" cap="flat">
              <a:noFill/>
              <a:miter lim="400000"/>
            </a:ln>
            <a:effectLst/>
          </p:spPr>
          <p:txBody>
            <a:bodyPr wrap="square" lIns="45719" tIns="45719" rIns="45719" bIns="45719" numCol="1" anchor="t">
              <a:noAutofit/>
            </a:bodyPr>
            <a:lstStyle/>
            <a:p>
              <a:endParaRPr/>
            </a:p>
          </p:txBody>
        </p:sp>
        <p:sp>
          <p:nvSpPr>
            <p:cNvPr id="182" name="Square"/>
            <p:cNvSpPr/>
            <p:nvPr/>
          </p:nvSpPr>
          <p:spPr>
            <a:xfrm>
              <a:off x="286794" y="280272"/>
              <a:ext cx="630001" cy="63000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sp>
          <p:nvSpPr>
            <p:cNvPr id="183" name="Circle"/>
            <p:cNvSpPr/>
            <p:nvPr/>
          </p:nvSpPr>
          <p:spPr>
            <a:xfrm>
              <a:off x="3321187" y="0"/>
              <a:ext cx="1098002" cy="1098001"/>
            </a:xfrm>
            <a:prstGeom prst="ellipse">
              <a:avLst/>
            </a:prstGeom>
            <a:solidFill>
              <a:srgbClr val="528E45"/>
            </a:solidFill>
            <a:ln w="12700" cap="flat">
              <a:noFill/>
              <a:miter lim="400000"/>
            </a:ln>
            <a:effectLst/>
          </p:spPr>
          <p:txBody>
            <a:bodyPr wrap="square" lIns="45719" tIns="45719" rIns="45719" bIns="45719" numCol="1" anchor="t">
              <a:noAutofit/>
            </a:bodyPr>
            <a:lstStyle/>
            <a:p>
              <a:endParaRPr/>
            </a:p>
          </p:txBody>
        </p:sp>
        <p:sp>
          <p:nvSpPr>
            <p:cNvPr id="184" name="Square"/>
            <p:cNvSpPr/>
            <p:nvPr/>
          </p:nvSpPr>
          <p:spPr>
            <a:xfrm>
              <a:off x="3555184" y="233986"/>
              <a:ext cx="630001" cy="630001"/>
            </a:xfrm>
            <a:prstGeom prst="rect">
              <a:avLst/>
            </a:prstGeom>
            <a:blipFill rotWithShape="1">
              <a:blip r:embed="rId5"/>
              <a:srcRect/>
              <a:stretch>
                <a:fillRect/>
              </a:stretch>
            </a:blipFill>
            <a:ln w="12700" cap="flat">
              <a:noFill/>
              <a:miter lim="400000"/>
            </a:ln>
            <a:effectLst/>
          </p:spPr>
          <p:txBody>
            <a:bodyPr wrap="square" lIns="45719" tIns="45719" rIns="45719" bIns="45719" numCol="1" anchor="t">
              <a:noAutofit/>
            </a:bodyPr>
            <a:lstStyle/>
            <a:p>
              <a:endParaRPr/>
            </a:p>
          </p:txBody>
        </p:sp>
        <p:sp>
          <p:nvSpPr>
            <p:cNvPr id="185" name="Circle"/>
            <p:cNvSpPr/>
            <p:nvPr/>
          </p:nvSpPr>
          <p:spPr>
            <a:xfrm>
              <a:off x="6084228" y="31534"/>
              <a:ext cx="1098001" cy="1098002"/>
            </a:xfrm>
            <a:prstGeom prst="ellipse">
              <a:avLst/>
            </a:prstGeom>
            <a:solidFill>
              <a:srgbClr val="089FDA"/>
            </a:solidFill>
            <a:ln w="12700" cap="flat">
              <a:noFill/>
              <a:miter lim="400000"/>
            </a:ln>
            <a:effectLst/>
          </p:spPr>
          <p:txBody>
            <a:bodyPr wrap="square" lIns="45719" tIns="45719" rIns="45719" bIns="45719" numCol="1" anchor="t">
              <a:noAutofit/>
            </a:bodyPr>
            <a:lstStyle/>
            <a:p>
              <a:endParaRPr/>
            </a:p>
          </p:txBody>
        </p:sp>
        <p:sp>
          <p:nvSpPr>
            <p:cNvPr id="186" name="Square"/>
            <p:cNvSpPr/>
            <p:nvPr/>
          </p:nvSpPr>
          <p:spPr>
            <a:xfrm>
              <a:off x="6332895" y="259312"/>
              <a:ext cx="630001" cy="630001"/>
            </a:xfrm>
            <a:prstGeom prst="rect">
              <a:avLst/>
            </a:prstGeom>
            <a:blipFill rotWithShape="1">
              <a:blip r:embed="rId6"/>
              <a:srcRect/>
              <a:stretch>
                <a:fillRect/>
              </a:stretch>
            </a:blipFill>
            <a:ln w="12700" cap="flat">
              <a:noFill/>
              <a:miter lim="400000"/>
            </a:ln>
            <a:effectLst/>
          </p:spPr>
          <p:txBody>
            <a:bodyPr wrap="square" lIns="45719" tIns="45719" rIns="45719" bIns="45719" numCol="1" anchor="t">
              <a:noAutofit/>
            </a:bodyPr>
            <a:lstStyle/>
            <a:p>
              <a:endParaRPr/>
            </a:p>
          </p:txBody>
        </p:sp>
        <p:sp>
          <p:nvSpPr>
            <p:cNvPr id="187" name="Circle"/>
            <p:cNvSpPr/>
            <p:nvPr/>
          </p:nvSpPr>
          <p:spPr>
            <a:xfrm>
              <a:off x="8670204" y="38298"/>
              <a:ext cx="1098001" cy="1098002"/>
            </a:xfrm>
            <a:prstGeom prst="ellipse">
              <a:avLst/>
            </a:prstGeom>
            <a:solidFill>
              <a:srgbClr val="D6AE82"/>
            </a:solidFill>
            <a:ln w="12700" cap="flat">
              <a:noFill/>
              <a:miter lim="400000"/>
            </a:ln>
            <a:effectLst/>
          </p:spPr>
          <p:txBody>
            <a:bodyPr wrap="square" lIns="45719" tIns="45719" rIns="45719" bIns="45719" numCol="1" anchor="t">
              <a:noAutofit/>
            </a:bodyPr>
            <a:lstStyle/>
            <a:p>
              <a:endParaRPr/>
            </a:p>
          </p:txBody>
        </p:sp>
        <p:sp>
          <p:nvSpPr>
            <p:cNvPr id="188" name="Square"/>
            <p:cNvSpPr/>
            <p:nvPr/>
          </p:nvSpPr>
          <p:spPr>
            <a:xfrm>
              <a:off x="8898301" y="278956"/>
              <a:ext cx="630001" cy="630001"/>
            </a:xfrm>
            <a:prstGeom prst="rect">
              <a:avLst/>
            </a:prstGeom>
            <a:blipFill rotWithShape="1">
              <a:blip r:embed="rId7"/>
              <a:srcRect/>
              <a:stretch>
                <a:fillRect/>
              </a:stretch>
            </a:blipFill>
            <a:ln w="12700" cap="flat">
              <a:noFill/>
              <a:miter lim="400000"/>
            </a:ln>
            <a:effectLst/>
          </p:spPr>
          <p:txBody>
            <a:bodyPr wrap="square" lIns="45719" tIns="45719" rIns="45719" bIns="45719" numCol="1" anchor="t">
              <a:noAutofit/>
            </a:bodyPr>
            <a:lstStyle/>
            <a:p>
              <a:endParaRPr/>
            </a:p>
          </p:txBody>
        </p:sp>
        <p:sp>
          <p:nvSpPr>
            <p:cNvPr id="189" name="Circle"/>
            <p:cNvSpPr/>
            <p:nvPr/>
          </p:nvSpPr>
          <p:spPr>
            <a:xfrm>
              <a:off x="0" y="2529330"/>
              <a:ext cx="1098001" cy="1098001"/>
            </a:xfrm>
            <a:prstGeom prst="ellipse">
              <a:avLst/>
            </a:prstGeom>
            <a:solidFill>
              <a:srgbClr val="D6AE82"/>
            </a:solidFill>
            <a:ln w="12700" cap="flat">
              <a:noFill/>
              <a:miter lim="400000"/>
            </a:ln>
            <a:effectLst/>
          </p:spPr>
          <p:txBody>
            <a:bodyPr wrap="square" lIns="45719" tIns="45719" rIns="45719" bIns="45719" numCol="1" anchor="t">
              <a:noAutofit/>
            </a:bodyPr>
            <a:lstStyle/>
            <a:p>
              <a:endParaRPr/>
            </a:p>
          </p:txBody>
        </p:sp>
        <p:sp>
          <p:nvSpPr>
            <p:cNvPr id="190" name="Square"/>
            <p:cNvSpPr/>
            <p:nvPr/>
          </p:nvSpPr>
          <p:spPr>
            <a:xfrm>
              <a:off x="233995" y="2763322"/>
              <a:ext cx="630001" cy="630002"/>
            </a:xfrm>
            <a:prstGeom prst="rect">
              <a:avLst/>
            </a:prstGeom>
            <a:blipFill rotWithShape="1">
              <a:blip r:embed="rId8"/>
              <a:srcRect/>
              <a:stretch>
                <a:fillRect/>
              </a:stretch>
            </a:blipFill>
            <a:ln w="12700" cap="flat">
              <a:noFill/>
              <a:miter lim="400000"/>
            </a:ln>
            <a:effectLst/>
          </p:spPr>
          <p:txBody>
            <a:bodyPr wrap="square" lIns="45719" tIns="45719" rIns="45719" bIns="45719" numCol="1" anchor="t">
              <a:noAutofit/>
            </a:bodyPr>
            <a:lstStyle/>
            <a:p>
              <a:endParaRPr/>
            </a:p>
          </p:txBody>
        </p:sp>
        <p:sp>
          <p:nvSpPr>
            <p:cNvPr id="191" name="Circle"/>
            <p:cNvSpPr/>
            <p:nvPr/>
          </p:nvSpPr>
          <p:spPr>
            <a:xfrm>
              <a:off x="3273276" y="2500914"/>
              <a:ext cx="1098001" cy="1098001"/>
            </a:xfrm>
            <a:prstGeom prst="ellipse">
              <a:avLst/>
            </a:prstGeom>
            <a:solidFill>
              <a:srgbClr val="089FDA"/>
            </a:solidFill>
            <a:ln w="12700" cap="flat">
              <a:noFill/>
              <a:miter lim="400000"/>
            </a:ln>
            <a:effectLst/>
          </p:spPr>
          <p:txBody>
            <a:bodyPr wrap="square" lIns="45719" tIns="45719" rIns="45719" bIns="45719" numCol="1" anchor="t">
              <a:noAutofit/>
            </a:bodyPr>
            <a:lstStyle/>
            <a:p>
              <a:endParaRPr/>
            </a:p>
          </p:txBody>
        </p:sp>
        <p:sp>
          <p:nvSpPr>
            <p:cNvPr id="192" name="Square"/>
            <p:cNvSpPr/>
            <p:nvPr/>
          </p:nvSpPr>
          <p:spPr>
            <a:xfrm>
              <a:off x="3507275" y="2734915"/>
              <a:ext cx="630001" cy="630001"/>
            </a:xfrm>
            <a:prstGeom prst="rect">
              <a:avLst/>
            </a:prstGeom>
            <a:blipFill rotWithShape="1">
              <a:blip r:embed="rId9"/>
              <a:srcRect/>
              <a:stretch>
                <a:fillRect/>
              </a:stretch>
            </a:blipFill>
            <a:ln w="12700" cap="flat">
              <a:noFill/>
              <a:miter lim="400000"/>
            </a:ln>
            <a:effectLst/>
          </p:spPr>
          <p:txBody>
            <a:bodyPr wrap="square" lIns="45719" tIns="45719" rIns="45719" bIns="45719" numCol="1" anchor="t">
              <a:noAutofit/>
            </a:bodyPr>
            <a:lstStyle/>
            <a:p>
              <a:endParaRPr/>
            </a:p>
          </p:txBody>
        </p:sp>
        <p:sp>
          <p:nvSpPr>
            <p:cNvPr id="193" name="Circle"/>
            <p:cNvSpPr/>
            <p:nvPr/>
          </p:nvSpPr>
          <p:spPr>
            <a:xfrm>
              <a:off x="6067564" y="2518218"/>
              <a:ext cx="1098001" cy="1098001"/>
            </a:xfrm>
            <a:prstGeom prst="ellipse">
              <a:avLst/>
            </a:prstGeom>
            <a:solidFill>
              <a:srgbClr val="528E45"/>
            </a:solidFill>
            <a:ln w="12700" cap="flat">
              <a:noFill/>
              <a:miter lim="400000"/>
            </a:ln>
            <a:effectLst/>
          </p:spPr>
          <p:txBody>
            <a:bodyPr wrap="square" lIns="45719" tIns="45719" rIns="45719" bIns="45719" numCol="1" anchor="t">
              <a:noAutofit/>
            </a:bodyPr>
            <a:lstStyle/>
            <a:p>
              <a:endParaRPr/>
            </a:p>
          </p:txBody>
        </p:sp>
        <p:sp>
          <p:nvSpPr>
            <p:cNvPr id="194" name="Square"/>
            <p:cNvSpPr/>
            <p:nvPr/>
          </p:nvSpPr>
          <p:spPr>
            <a:xfrm>
              <a:off x="6270753" y="2741188"/>
              <a:ext cx="630001" cy="630001"/>
            </a:xfrm>
            <a:prstGeom prst="rect">
              <a:avLst/>
            </a:prstGeom>
            <a:blipFill rotWithShape="1">
              <a:blip r:embed="rId10"/>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196" name="Oval 8"/>
          <p:cNvSpPr/>
          <p:nvPr/>
        </p:nvSpPr>
        <p:spPr>
          <a:xfrm>
            <a:off x="10090846" y="3504288"/>
            <a:ext cx="1098001" cy="1098001"/>
          </a:xfrm>
          <a:prstGeom prst="ellipse">
            <a:avLst/>
          </a:prstGeom>
          <a:solidFill>
            <a:srgbClr val="F7941D"/>
          </a:solidFill>
          <a:ln w="12700">
            <a:miter lim="400000"/>
          </a:ln>
        </p:spPr>
        <p:txBody>
          <a:bodyPr lIns="45719" rIns="45719"/>
          <a:lstStyle/>
          <a:p>
            <a:endParaRPr/>
          </a:p>
        </p:txBody>
      </p:sp>
      <p:sp>
        <p:nvSpPr>
          <p:cNvPr id="197" name="Rectangle 9"/>
          <p:cNvSpPr/>
          <p:nvPr/>
        </p:nvSpPr>
        <p:spPr>
          <a:xfrm>
            <a:off x="10324845" y="3732429"/>
            <a:ext cx="630001" cy="630001"/>
          </a:xfrm>
          <a:prstGeom prst="rect">
            <a:avLst/>
          </a:prstGeom>
          <a:blipFill>
            <a:blip r:embed="rId10"/>
            <a:stretch>
              <a:fillRect/>
            </a:stretch>
          </a:blipFill>
          <a:ln w="12700">
            <a:miter lim="400000"/>
          </a:ln>
        </p:spPr>
        <p:txBody>
          <a:bodyPr lIns="45719" rIns="45719"/>
          <a:lstStyle/>
          <a:p>
            <a:pPr>
              <a:defRPr>
                <a:solidFill>
                  <a:srgbClr val="FFFFFF"/>
                </a:solidFill>
              </a:defRPr>
            </a:pPr>
            <a:endParaRPr/>
          </a:p>
        </p:txBody>
      </p:sp>
      <p:sp>
        <p:nvSpPr>
          <p:cNvPr id="198" name="Rectangle 10"/>
          <p:cNvSpPr txBox="1"/>
          <p:nvPr/>
        </p:nvSpPr>
        <p:spPr>
          <a:xfrm>
            <a:off x="939278" y="2367940"/>
            <a:ext cx="1914007" cy="76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600">
                <a:latin typeface="Times New Roman"/>
                <a:ea typeface="Times New Roman"/>
                <a:cs typeface="Times New Roman"/>
                <a:sym typeface="Times New Roman"/>
              </a:defRPr>
            </a:pPr>
            <a:r>
              <a:t>Professional Ethics &amp; Code of Conduct-</a:t>
            </a:r>
            <a:r>
              <a:rPr b="1"/>
              <a:t>1963</a:t>
            </a:r>
          </a:p>
        </p:txBody>
      </p:sp>
      <p:sp>
        <p:nvSpPr>
          <p:cNvPr id="199" name="TextBox 1"/>
          <p:cNvSpPr txBox="1"/>
          <p:nvPr/>
        </p:nvSpPr>
        <p:spPr>
          <a:xfrm>
            <a:off x="3672522" y="2316825"/>
            <a:ext cx="2395300"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Financial Reporting Review</a:t>
            </a:r>
          </a:p>
          <a:p>
            <a:pPr algn="ctr">
              <a:defRPr sz="1600">
                <a:latin typeface="Times New Roman"/>
                <a:ea typeface="Times New Roman"/>
                <a:cs typeface="Times New Roman"/>
                <a:sym typeface="Times New Roman"/>
              </a:defRPr>
            </a:pPr>
            <a:r>
              <a:t> Board (FRRB)- </a:t>
            </a:r>
            <a:r>
              <a:rPr b="1"/>
              <a:t>2002</a:t>
            </a:r>
          </a:p>
        </p:txBody>
      </p:sp>
      <p:sp>
        <p:nvSpPr>
          <p:cNvPr id="200" name="TextBox 2"/>
          <p:cNvSpPr txBox="1"/>
          <p:nvPr/>
        </p:nvSpPr>
        <p:spPr>
          <a:xfrm>
            <a:off x="7038402" y="2316825"/>
            <a:ext cx="1695808"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Peer Review </a:t>
            </a:r>
          </a:p>
          <a:p>
            <a:pPr algn="ctr">
              <a:defRPr sz="1600">
                <a:latin typeface="Times New Roman"/>
                <a:ea typeface="Times New Roman"/>
                <a:cs typeface="Times New Roman"/>
                <a:sym typeface="Times New Roman"/>
              </a:defRPr>
            </a:pPr>
            <a:r>
              <a:t>Board (PRB)- </a:t>
            </a:r>
            <a:r>
              <a:rPr b="1"/>
              <a:t>2002</a:t>
            </a:r>
          </a:p>
        </p:txBody>
      </p:sp>
      <p:sp>
        <p:nvSpPr>
          <p:cNvPr id="201" name="TextBox 5"/>
          <p:cNvSpPr txBox="1"/>
          <p:nvPr/>
        </p:nvSpPr>
        <p:spPr>
          <a:xfrm>
            <a:off x="8777421" y="2316824"/>
            <a:ext cx="3208894" cy="76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Quality Review</a:t>
            </a:r>
          </a:p>
          <a:p>
            <a:pPr algn="ctr">
              <a:defRPr sz="1600">
                <a:latin typeface="Times New Roman"/>
                <a:ea typeface="Times New Roman"/>
                <a:cs typeface="Times New Roman"/>
                <a:sym typeface="Times New Roman"/>
              </a:defRPr>
            </a:pPr>
            <a:r>
              <a:t>Board (QRB)- </a:t>
            </a:r>
            <a:r>
              <a:rPr b="1"/>
              <a:t>2007</a:t>
            </a:r>
          </a:p>
          <a:p>
            <a:pPr algn="ctr">
              <a:defRPr sz="1600">
                <a:latin typeface="Times New Roman"/>
                <a:ea typeface="Times New Roman"/>
                <a:cs typeface="Times New Roman"/>
                <a:sym typeface="Times New Roman"/>
              </a:defRPr>
            </a:pPr>
            <a:r>
              <a:rPr b="1"/>
              <a:t>Sec 28A in CA Amendments in 2006</a:t>
            </a:r>
          </a:p>
        </p:txBody>
      </p:sp>
      <p:sp>
        <p:nvSpPr>
          <p:cNvPr id="202" name="TextBox 6"/>
          <p:cNvSpPr txBox="1"/>
          <p:nvPr/>
        </p:nvSpPr>
        <p:spPr>
          <a:xfrm>
            <a:off x="904212" y="4646888"/>
            <a:ext cx="1984138" cy="76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Taxation Audit</a:t>
            </a:r>
          </a:p>
          <a:p>
            <a:pPr algn="ctr">
              <a:defRPr sz="1600">
                <a:latin typeface="Times New Roman"/>
                <a:ea typeface="Times New Roman"/>
                <a:cs typeface="Times New Roman"/>
                <a:sym typeface="Times New Roman"/>
              </a:defRPr>
            </a:pPr>
            <a:r>
              <a:t>Quality Review</a:t>
            </a:r>
          </a:p>
          <a:p>
            <a:pPr algn="ctr">
              <a:defRPr sz="1600">
                <a:latin typeface="Times New Roman"/>
                <a:ea typeface="Times New Roman"/>
                <a:cs typeface="Times New Roman"/>
                <a:sym typeface="Times New Roman"/>
              </a:defRPr>
            </a:pPr>
            <a:r>
              <a:t>Board (TAQRB)- </a:t>
            </a:r>
            <a:r>
              <a:rPr b="1"/>
              <a:t>2018</a:t>
            </a:r>
          </a:p>
        </p:txBody>
      </p:sp>
      <p:sp>
        <p:nvSpPr>
          <p:cNvPr id="203" name="TextBox 7"/>
          <p:cNvSpPr txBox="1"/>
          <p:nvPr/>
        </p:nvSpPr>
        <p:spPr>
          <a:xfrm>
            <a:off x="4339480" y="4689240"/>
            <a:ext cx="1261032" cy="76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Strengthened </a:t>
            </a:r>
          </a:p>
          <a:p>
            <a:pPr algn="ctr">
              <a:defRPr sz="1600">
                <a:latin typeface="Times New Roman"/>
                <a:ea typeface="Times New Roman"/>
                <a:cs typeface="Times New Roman"/>
                <a:sym typeface="Times New Roman"/>
              </a:defRPr>
            </a:pPr>
            <a:r>
              <a:t>Disciplinary</a:t>
            </a:r>
          </a:p>
          <a:p>
            <a:pPr algn="ctr">
              <a:defRPr sz="1600">
                <a:latin typeface="Times New Roman"/>
                <a:ea typeface="Times New Roman"/>
                <a:cs typeface="Times New Roman"/>
                <a:sym typeface="Times New Roman"/>
              </a:defRPr>
            </a:pPr>
            <a:r>
              <a:t>Regime- </a:t>
            </a:r>
            <a:r>
              <a:rPr b="1"/>
              <a:t>2019</a:t>
            </a:r>
          </a:p>
        </p:txBody>
      </p:sp>
      <p:sp>
        <p:nvSpPr>
          <p:cNvPr id="204" name="TextBox 19"/>
          <p:cNvSpPr txBox="1"/>
          <p:nvPr/>
        </p:nvSpPr>
        <p:spPr>
          <a:xfrm>
            <a:off x="6960510" y="4577346"/>
            <a:ext cx="1988900" cy="997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Unique </a:t>
            </a:r>
          </a:p>
          <a:p>
            <a:pPr algn="ctr">
              <a:defRPr sz="1600">
                <a:latin typeface="Times New Roman"/>
                <a:ea typeface="Times New Roman"/>
                <a:cs typeface="Times New Roman"/>
                <a:sym typeface="Times New Roman"/>
              </a:defRPr>
            </a:pPr>
            <a:r>
              <a:t>Documentations</a:t>
            </a:r>
          </a:p>
          <a:p>
            <a:pPr algn="ctr">
              <a:defRPr sz="1600">
                <a:latin typeface="Times New Roman"/>
                <a:ea typeface="Times New Roman"/>
                <a:cs typeface="Times New Roman"/>
                <a:sym typeface="Times New Roman"/>
              </a:defRPr>
            </a:pPr>
            <a:r>
              <a:t>Identification</a:t>
            </a:r>
          </a:p>
          <a:p>
            <a:pPr algn="ctr">
              <a:defRPr sz="1600">
                <a:latin typeface="Times New Roman"/>
                <a:ea typeface="Times New Roman"/>
                <a:cs typeface="Times New Roman"/>
                <a:sym typeface="Times New Roman"/>
              </a:defRPr>
            </a:pPr>
            <a:r>
              <a:t>Number (UDIN)- </a:t>
            </a:r>
            <a:r>
              <a:rPr b="1"/>
              <a:t>2019</a:t>
            </a:r>
          </a:p>
        </p:txBody>
      </p:sp>
      <p:sp>
        <p:nvSpPr>
          <p:cNvPr id="205" name="TextBox 20"/>
          <p:cNvSpPr txBox="1"/>
          <p:nvPr/>
        </p:nvSpPr>
        <p:spPr>
          <a:xfrm>
            <a:off x="9965968" y="4646888"/>
            <a:ext cx="1435955" cy="997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latin typeface="Times New Roman"/>
                <a:ea typeface="Times New Roman"/>
                <a:cs typeface="Times New Roman"/>
                <a:sym typeface="Times New Roman"/>
              </a:defRPr>
            </a:pPr>
            <a:r>
              <a:t>Centre for Audit</a:t>
            </a:r>
          </a:p>
          <a:p>
            <a:pPr algn="ctr">
              <a:defRPr sz="1600">
                <a:latin typeface="Times New Roman"/>
                <a:ea typeface="Times New Roman"/>
                <a:cs typeface="Times New Roman"/>
                <a:sym typeface="Times New Roman"/>
              </a:defRPr>
            </a:pPr>
            <a:r>
              <a:t>Quality </a:t>
            </a:r>
          </a:p>
          <a:p>
            <a:pPr algn="ctr">
              <a:defRPr sz="1600" b="1">
                <a:latin typeface="Times New Roman"/>
                <a:ea typeface="Times New Roman"/>
                <a:cs typeface="Times New Roman"/>
                <a:sym typeface="Times New Roman"/>
              </a:defRPr>
            </a:pPr>
            <a:r>
              <a:t>2020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69" descr="Picture 69"/>
          <p:cNvPicPr>
            <a:picLocks noChangeAspect="1"/>
          </p:cNvPicPr>
          <p:nvPr/>
        </p:nvPicPr>
        <p:blipFill>
          <a:blip r:embed="rId2"/>
          <a:srcRect l="20898" t="23998" r="16786" b="28825"/>
          <a:stretch>
            <a:fillRect/>
          </a:stretch>
        </p:blipFill>
        <p:spPr>
          <a:xfrm>
            <a:off x="276468" y="5831509"/>
            <a:ext cx="1052579" cy="796877"/>
          </a:xfrm>
          <a:prstGeom prst="rect">
            <a:avLst/>
          </a:prstGeom>
          <a:ln w="12700">
            <a:miter lim="400000"/>
          </a:ln>
        </p:spPr>
      </p:pic>
      <p:sp>
        <p:nvSpPr>
          <p:cNvPr id="208" name="TextBox 2"/>
          <p:cNvSpPr txBox="1"/>
          <p:nvPr/>
        </p:nvSpPr>
        <p:spPr>
          <a:xfrm>
            <a:off x="2128875" y="5874449"/>
            <a:ext cx="793384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39387E"/>
                </a:solidFill>
                <a:latin typeface="Times New Roman Regular"/>
                <a:ea typeface="Times New Roman Regular"/>
                <a:cs typeface="Times New Roman Regular"/>
                <a:sym typeface="Times New Roman Regular"/>
              </a:defRPr>
            </a:pPr>
            <a:r>
              <a:t>THE INSTITUTE OF CHARTERED ACCOUNTANTS OF INDIA</a:t>
            </a:r>
          </a:p>
          <a:p>
            <a:pPr algn="ctr">
              <a:defRPr sz="2000" i="1">
                <a:solidFill>
                  <a:srgbClr val="39387E"/>
                </a:solidFill>
                <a:latin typeface="Times New Roman Regular"/>
                <a:ea typeface="Times New Roman Regular"/>
                <a:cs typeface="Times New Roman Regular"/>
                <a:sym typeface="Times New Roman Regular"/>
              </a:defRPr>
            </a:pPr>
            <a:r>
              <a:t>(Set up by an Act of Parliament)</a:t>
            </a:r>
          </a:p>
        </p:txBody>
      </p:sp>
      <p:pic>
        <p:nvPicPr>
          <p:cNvPr id="209" name="Picture 68" descr="Picture 68"/>
          <p:cNvPicPr>
            <a:picLocks noChangeAspect="1"/>
          </p:cNvPicPr>
          <p:nvPr/>
        </p:nvPicPr>
        <p:blipFill>
          <a:blip r:embed="rId3"/>
          <a:srcRect l="10994" t="8735" r="7491" b="20981"/>
          <a:stretch>
            <a:fillRect/>
          </a:stretch>
        </p:blipFill>
        <p:spPr>
          <a:xfrm>
            <a:off x="11017830" y="-93607"/>
            <a:ext cx="1249577" cy="1077421"/>
          </a:xfrm>
          <a:prstGeom prst="rect">
            <a:avLst/>
          </a:prstGeom>
          <a:ln w="12700">
            <a:miter lim="400000"/>
          </a:ln>
        </p:spPr>
      </p:pic>
      <p:sp>
        <p:nvSpPr>
          <p:cNvPr id="211" name="Text Box 3"/>
          <p:cNvSpPr txBox="1"/>
          <p:nvPr/>
        </p:nvSpPr>
        <p:spPr>
          <a:xfrm>
            <a:off x="315632" y="170529"/>
            <a:ext cx="3920293"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39387E"/>
                </a:solidFill>
                <a:latin typeface="Times New Roman Regular"/>
                <a:ea typeface="Times New Roman Regular"/>
                <a:cs typeface="Times New Roman Regular"/>
                <a:sym typeface="Times New Roman Regular"/>
              </a:defRPr>
            </a:lvl1pPr>
          </a:lstStyle>
          <a:p>
            <a:r>
              <a:t>Board of Discipline </a:t>
            </a:r>
          </a:p>
        </p:txBody>
      </p:sp>
      <p:sp>
        <p:nvSpPr>
          <p:cNvPr id="212" name="矩形 3"/>
          <p:cNvSpPr/>
          <p:nvPr/>
        </p:nvSpPr>
        <p:spPr>
          <a:xfrm>
            <a:off x="-1" y="202851"/>
            <a:ext cx="182565" cy="498476"/>
          </a:xfrm>
          <a:prstGeom prst="rect">
            <a:avLst/>
          </a:prstGeom>
          <a:solidFill>
            <a:srgbClr val="089FDA"/>
          </a:solidFill>
          <a:ln w="12700">
            <a:miter lim="400000"/>
          </a:ln>
        </p:spPr>
        <p:txBody>
          <a:bodyPr lIns="45719" rIns="45719" anchor="ctr"/>
          <a:lstStyle/>
          <a:p>
            <a:pPr algn="ctr">
              <a:defRPr>
                <a:solidFill>
                  <a:srgbClr val="FFFFFF"/>
                </a:solidFill>
                <a:latin typeface="Times New Roman Regular"/>
                <a:ea typeface="Times New Roman Regular"/>
                <a:cs typeface="Times New Roman Regular"/>
                <a:sym typeface="Times New Roman Regular"/>
              </a:defRPr>
            </a:pPr>
            <a:endParaRPr/>
          </a:p>
        </p:txBody>
      </p:sp>
      <p:graphicFrame>
        <p:nvGraphicFramePr>
          <p:cNvPr id="213" name="Chart 5"/>
          <p:cNvGraphicFramePr/>
          <p:nvPr/>
        </p:nvGraphicFramePr>
        <p:xfrm>
          <a:off x="903123" y="1205329"/>
          <a:ext cx="4595932" cy="2126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4" name="Chart 6"/>
          <p:cNvGraphicFramePr/>
          <p:nvPr/>
        </p:nvGraphicFramePr>
        <p:xfrm>
          <a:off x="5814995" y="1173491"/>
          <a:ext cx="4882851" cy="21262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5" name="Chart 8"/>
          <p:cNvGraphicFramePr/>
          <p:nvPr/>
        </p:nvGraphicFramePr>
        <p:xfrm>
          <a:off x="903123" y="3708401"/>
          <a:ext cx="4595932" cy="18914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6" name="Chart 10"/>
          <p:cNvGraphicFramePr/>
          <p:nvPr/>
        </p:nvGraphicFramePr>
        <p:xfrm>
          <a:off x="5814995" y="3708123"/>
          <a:ext cx="4883574" cy="189078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204</TotalTime>
  <Words>2222</Words>
  <Application>Microsoft Office PowerPoint</Application>
  <PresentationFormat>Widescreen</PresentationFormat>
  <Paragraphs>322</Paragraphs>
  <Slides>23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Carlito</vt:lpstr>
      <vt:lpstr>Helvetica</vt:lpstr>
      <vt:lpstr>MS Sans Serif</vt:lpstr>
      <vt:lpstr>Times New Roman</vt:lpstr>
      <vt:lpstr>Times New Roman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NACAS (2001-Sec 210A of CA 1956)/ NFRA (Sec 132 of CA 2013- 2019)</vt:lpstr>
      <vt:lpstr>PowerPoint Presentation</vt:lpstr>
      <vt:lpstr>PowerPoint Presentation</vt:lpstr>
      <vt:lpstr>PowerPoint Presentation</vt:lpstr>
      <vt:lpstr>  Total Districts in India : 763+  Total Pin Codes in India : 19100 + </vt:lpstr>
      <vt:lpstr>PowerPoint Presentation</vt:lpstr>
      <vt:lpstr>PowerPoint Presentation</vt:lpstr>
      <vt:lpstr>Under the Supervision/Guidance of Respective Ministry /Regulators (IBBI/MCA/SEBI/RBI) </vt:lpstr>
      <vt:lpstr>PowerPoint Presentation</vt:lpstr>
      <vt:lpstr>PowerPoint Presentation</vt:lpstr>
      <vt:lpstr>"Global Presence”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dc:creator>
  <cp:lastModifiedBy>ICAI Vice President</cp:lastModifiedBy>
  <cp:revision>65</cp:revision>
  <cp:lastPrinted>2023-12-14T12:50:33Z</cp:lastPrinted>
  <dcterms:modified xsi:type="dcterms:W3CDTF">2023-12-14T13:10:04Z</dcterms:modified>
</cp:coreProperties>
</file>